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94500" cy="99314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69">
          <p15:clr>
            <a:srgbClr val="A4A3A4"/>
          </p15:clr>
        </p15:guide>
        <p15:guide id="2" pos="34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00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/>
    <p:restoredTop sz="94650"/>
  </p:normalViewPr>
  <p:slideViewPr>
    <p:cSldViewPr showGuides="1">
      <p:cViewPr varScale="1">
        <p:scale>
          <a:sx n="86" d="100"/>
          <a:sy n="86" d="100"/>
        </p:scale>
        <p:origin x="2952" y="120"/>
      </p:cViewPr>
      <p:guideLst>
        <p:guide orient="horz" pos="5569"/>
        <p:guide pos="34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2668A-D6F8-4DC5-906B-91B5F5729845}" type="datetimeFigureOut">
              <a:rPr lang="sv-SE"/>
              <a:pPr>
                <a:defRPr/>
              </a:pPr>
              <a:t>2020-11-26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6DCC5-68EA-47E5-A6C1-1EFB7DCF210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pic>
        <p:nvPicPr>
          <p:cNvPr id="9" name="Bildobjekt 8" descr="sidfot_a4blad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47469" y="8373979"/>
            <a:ext cx="6569835" cy="13831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D6749-F011-46ED-8AC6-F18708BD5591}" type="datetimeFigureOut">
              <a:rPr lang="sv-SE"/>
              <a:pPr>
                <a:defRPr/>
              </a:pPr>
              <a:t>2020-11-26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CB871-E5B7-412B-B181-6CE9C6701AC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BDEA8-7C23-46F2-BC57-440F63AB714C}" type="datetimeFigureOut">
              <a:rPr lang="sv-SE"/>
              <a:pPr>
                <a:defRPr/>
              </a:pPr>
              <a:t>2020-11-26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8D367-22BC-45DF-8AF8-9448E0D2DC3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09267-4E0A-4FFF-9715-062AEE233E3F}" type="datetimeFigureOut">
              <a:rPr lang="sv-SE"/>
              <a:pPr>
                <a:defRPr/>
              </a:pPr>
              <a:t>2020-11-26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D1AFB-6242-471B-8E86-777895EB077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4DB18-FC57-47A5-B7F7-ECD74146A8A9}" type="datetimeFigureOut">
              <a:rPr lang="sv-SE"/>
              <a:pPr>
                <a:defRPr/>
              </a:pPr>
              <a:t>2020-11-26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0097C-1A3C-4CB8-BFC3-1E7252EA812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6F4E6-8341-45E0-9E1C-79C2879A8A88}" type="datetimeFigureOut">
              <a:rPr lang="sv-SE"/>
              <a:pPr>
                <a:defRPr/>
              </a:pPr>
              <a:t>2020-11-26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C9DAD-FD83-41CC-B351-9DB11D9A94E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DB7A0-73CA-4785-B890-CD412BB69071}" type="datetimeFigureOut">
              <a:rPr lang="sv-SE"/>
              <a:pPr>
                <a:defRPr/>
              </a:pPr>
              <a:t>2020-11-26</a:t>
            </a:fld>
            <a:endParaRPr lang="sv-SE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4BF87-3CC1-4E0B-AC95-120ABB1FEF6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4F364-7FD3-4C03-BC43-52BF5BDFC828}" type="datetimeFigureOut">
              <a:rPr lang="sv-SE"/>
              <a:pPr>
                <a:defRPr/>
              </a:pPr>
              <a:t>2020-11-26</a:t>
            </a:fld>
            <a:endParaRPr 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8FC0B-A38D-42AA-A440-92F9764E775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80429-FF53-4231-B365-43C854DD7C9A}" type="datetimeFigureOut">
              <a:rPr lang="sv-SE"/>
              <a:pPr>
                <a:defRPr/>
              </a:pPr>
              <a:t>2020-11-26</a:t>
            </a:fld>
            <a:endParaRPr lang="sv-SE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53A56-7036-471D-9740-837A7190683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27DC3-EDC0-410D-9946-DA0053C0BF89}" type="datetimeFigureOut">
              <a:rPr lang="sv-SE"/>
              <a:pPr>
                <a:defRPr/>
              </a:pPr>
              <a:t>2020-11-26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CE8D4-5B7D-4CEF-9AEB-7D4433B7DC1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EC4E8-1FE6-43EA-A7A7-23D32F6CCC78}" type="datetimeFigureOut">
              <a:rPr lang="sv-SE"/>
              <a:pPr>
                <a:defRPr/>
              </a:pPr>
              <a:t>2020-11-26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86952-ED48-48FB-8677-B4EA6129D6D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5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0EA0E65-F552-4B82-B8B0-68F82669C697}" type="datetimeFigureOut">
              <a:rPr lang="sv-SE"/>
              <a:pPr>
                <a:defRPr/>
              </a:pPr>
              <a:t>2020-11-26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5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5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33BA90-ADBA-4251-B531-7A8FB74F63E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ki-se.zoom.us/j/69664974802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7"/>
          <p:cNvSpPr>
            <a:spLocks noGrp="1"/>
          </p:cNvSpPr>
          <p:nvPr>
            <p:ph type="ctrTitle"/>
          </p:nvPr>
        </p:nvSpPr>
        <p:spPr>
          <a:xfrm>
            <a:off x="188640" y="115373"/>
            <a:ext cx="6604778" cy="1423495"/>
          </a:xfrm>
        </p:spPr>
        <p:txBody>
          <a:bodyPr anchor="t"/>
          <a:lstStyle/>
          <a:p>
            <a:pPr algn="l" eaLnBrk="1" hangingPunct="1">
              <a:lnSpc>
                <a:spcPts val="1920"/>
              </a:lnSpc>
            </a:pPr>
            <a:r>
              <a:rPr lang="en-AU" sz="1600" dirty="0">
                <a:latin typeface="Arial" charset="0"/>
                <a:cs typeface="Arial" charset="0"/>
              </a:rPr>
              <a:t>	Eric Westman: 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”Brain imaging in Alzheimer´s  disease and</a:t>
            </a:r>
            <a:b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	other neurodegenerative disorders: implications for diagnosis</a:t>
            </a:r>
            <a:b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	and treatment”</a:t>
            </a:r>
            <a:b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600" dirty="0">
                <a:latin typeface="Arial" charset="0"/>
                <a:cs typeface="Arial" charset="0"/>
              </a:rPr>
              <a:t>	Dorota Religa: 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AU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Dangerous interplay between dementia </a:t>
            </a:r>
            <a:br>
              <a:rPr lang="en-AU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             and frailty in older adults”</a:t>
            </a:r>
            <a:br>
              <a:rPr lang="en-AU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A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ubrik 7"/>
          <p:cNvSpPr txBox="1">
            <a:spLocks/>
          </p:cNvSpPr>
          <p:nvPr/>
        </p:nvSpPr>
        <p:spPr bwMode="auto">
          <a:xfrm>
            <a:off x="237194" y="1682329"/>
            <a:ext cx="6383610" cy="29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AU" sz="2400" i="1" dirty="0">
                <a:latin typeface="Arial" pitchFamily="34" charset="0"/>
                <a:ea typeface="+mj-ea"/>
                <a:cs typeface="Arial" pitchFamily="34" charset="0"/>
              </a:rPr>
              <a:t>Division of Clinical </a:t>
            </a:r>
            <a:r>
              <a:rPr lang="en-AU" sz="2400" i="1" dirty="0" err="1">
                <a:latin typeface="Arial" pitchFamily="34" charset="0"/>
                <a:ea typeface="+mj-ea"/>
                <a:cs typeface="Arial" pitchFamily="34" charset="0"/>
              </a:rPr>
              <a:t>Geriatrics,dept</a:t>
            </a:r>
            <a:r>
              <a:rPr lang="en-AU" sz="2400" i="1" dirty="0">
                <a:latin typeface="Arial" pitchFamily="34" charset="0"/>
                <a:ea typeface="+mj-ea"/>
                <a:cs typeface="Arial" pitchFamily="34" charset="0"/>
              </a:rPr>
              <a:t> NVS</a:t>
            </a:r>
          </a:p>
          <a:p>
            <a:pPr algn="ctr">
              <a:defRPr/>
            </a:pPr>
            <a:endParaRPr lang="en-AU" sz="140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>
              <a:defRPr/>
            </a:pPr>
            <a:r>
              <a:rPr lang="en-AU" sz="1400" dirty="0">
                <a:latin typeface="Arial" pitchFamily="34" charset="0"/>
                <a:ea typeface="+mj-ea"/>
                <a:cs typeface="Arial" pitchFamily="34" charset="0"/>
              </a:rPr>
              <a:t>Has the pleasure to invite you to an afternoon with lectures </a:t>
            </a:r>
          </a:p>
          <a:p>
            <a:pPr algn="ctr">
              <a:defRPr/>
            </a:pPr>
            <a:r>
              <a:rPr lang="en-AU" sz="1400" dirty="0">
                <a:latin typeface="Arial" pitchFamily="34" charset="0"/>
                <a:ea typeface="+mj-ea"/>
                <a:cs typeface="Arial" pitchFamily="34" charset="0"/>
              </a:rPr>
              <a:t>by our newest professors</a:t>
            </a:r>
          </a:p>
          <a:p>
            <a:pPr algn="ctr">
              <a:defRPr/>
            </a:pPr>
            <a:endParaRPr lang="en-AU" sz="140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>
              <a:defRPr/>
            </a:pPr>
            <a:r>
              <a:rPr lang="en-AU" sz="2000" b="1" i="1" dirty="0">
                <a:latin typeface="Arial" pitchFamily="34" charset="0"/>
                <a:ea typeface="+mj-ea"/>
                <a:cs typeface="Arial" pitchFamily="34" charset="0"/>
              </a:rPr>
              <a:t>Eric Westman and Dorota Religa</a:t>
            </a:r>
            <a:endParaRPr lang="en-AU" sz="140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>
              <a:defRPr/>
            </a:pPr>
            <a:endParaRPr lang="en-AU" sz="140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>
              <a:defRPr/>
            </a:pPr>
            <a:r>
              <a:rPr lang="en-AU" sz="1400" dirty="0">
                <a:latin typeface="Arial" pitchFamily="34" charset="0"/>
                <a:ea typeface="+mj-ea"/>
                <a:cs typeface="Arial" pitchFamily="34" charset="0"/>
              </a:rPr>
              <a:t>Date: January 20th  </a:t>
            </a:r>
          </a:p>
          <a:p>
            <a:pPr algn="ctr">
              <a:defRPr/>
            </a:pPr>
            <a:r>
              <a:rPr lang="en-AU" sz="1400" dirty="0">
                <a:latin typeface="Arial" pitchFamily="34" charset="0"/>
                <a:ea typeface="+mj-ea"/>
                <a:cs typeface="Arial" pitchFamily="34" charset="0"/>
              </a:rPr>
              <a:t>Time: 14.00-16.00</a:t>
            </a:r>
          </a:p>
          <a:p>
            <a:pPr algn="ctr">
              <a:defRPr/>
            </a:pPr>
            <a:endParaRPr lang="en-AU" sz="140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>
              <a:defRPr/>
            </a:pPr>
            <a:r>
              <a:rPr lang="en-AU" sz="1400" dirty="0">
                <a:latin typeface="Arial" pitchFamily="34" charset="0"/>
                <a:ea typeface="+mj-ea"/>
                <a:cs typeface="Arial" pitchFamily="34" charset="0"/>
              </a:rPr>
              <a:t> Zoom:</a:t>
            </a:r>
            <a:r>
              <a:rPr lang="sv-SE" sz="1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https://ki-se.zoom.us/j/69664974802</a:t>
            </a:r>
            <a:endParaRPr lang="sv-S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AU" sz="140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>
              <a:defRPr/>
            </a:pPr>
            <a:endParaRPr lang="en-AU" sz="140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>
              <a:defRPr/>
            </a:pPr>
            <a:endParaRPr lang="en-AU" sz="140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>
              <a:defRPr/>
            </a:pPr>
            <a:br>
              <a:rPr lang="en-AU" sz="1400" dirty="0">
                <a:latin typeface="Arial" pitchFamily="34" charset="0"/>
                <a:ea typeface="+mj-ea"/>
                <a:cs typeface="Arial" pitchFamily="34" charset="0"/>
              </a:rPr>
            </a:br>
            <a:endParaRPr lang="en-AU" sz="1400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7" name="Rak 16"/>
          <p:cNvCxnSpPr>
            <a:cxnSpLocks/>
          </p:cNvCxnSpPr>
          <p:nvPr/>
        </p:nvCxnSpPr>
        <p:spPr>
          <a:xfrm>
            <a:off x="188640" y="1640632"/>
            <a:ext cx="6552728" cy="0"/>
          </a:xfrm>
          <a:prstGeom prst="line">
            <a:avLst/>
          </a:prstGeom>
          <a:ln>
            <a:solidFill>
              <a:srgbClr val="870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ubrik 7"/>
          <p:cNvSpPr txBox="1">
            <a:spLocks/>
          </p:cNvSpPr>
          <p:nvPr/>
        </p:nvSpPr>
        <p:spPr bwMode="auto">
          <a:xfrm>
            <a:off x="431432" y="4582857"/>
            <a:ext cx="5995133" cy="3826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sv-S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712788" algn="l"/>
              </a:tabLst>
              <a:defRPr/>
            </a:pPr>
            <a:r>
              <a:rPr lang="en-AU" sz="1600" dirty="0">
                <a:latin typeface="Arial" pitchFamily="34" charset="0"/>
                <a:cs typeface="Arial" pitchFamily="34" charset="0"/>
              </a:rPr>
              <a:t>			</a:t>
            </a:r>
            <a:r>
              <a:rPr lang="en-AU" b="1" dirty="0">
                <a:latin typeface="Arial" pitchFamily="34" charset="0"/>
                <a:cs typeface="Arial" pitchFamily="34" charset="0"/>
              </a:rPr>
              <a:t>        PROGRAM</a:t>
            </a:r>
            <a:endParaRPr lang="en-AU" b="1" dirty="0"/>
          </a:p>
          <a:p>
            <a:pPr>
              <a:tabLst>
                <a:tab pos="712788" algn="l"/>
              </a:tabLst>
              <a:defRPr/>
            </a:pPr>
            <a:endParaRPr lang="en-AU" sz="1400" dirty="0"/>
          </a:p>
          <a:p>
            <a:pPr>
              <a:tabLst>
                <a:tab pos="712788" algn="l"/>
              </a:tabLst>
              <a:defRPr/>
            </a:pPr>
            <a:r>
              <a:rPr lang="en-AU" sz="1400" dirty="0"/>
              <a:t>14.00 – 14.05	Welcome by NVS </a:t>
            </a:r>
            <a:r>
              <a:rPr lang="en-AU" sz="1400" dirty="0" err="1"/>
              <a:t>prefekt</a:t>
            </a:r>
            <a:r>
              <a:rPr lang="en-AU" sz="1400" dirty="0"/>
              <a:t> Maria Ankarcrona	</a:t>
            </a:r>
          </a:p>
          <a:p>
            <a:pPr>
              <a:tabLst>
                <a:tab pos="712788" algn="l"/>
              </a:tabLst>
              <a:defRPr/>
            </a:pPr>
            <a:endParaRPr lang="en-AU" sz="1400" dirty="0"/>
          </a:p>
          <a:p>
            <a:pPr>
              <a:tabLst>
                <a:tab pos="712788" algn="l"/>
              </a:tabLst>
              <a:defRPr/>
            </a:pPr>
            <a:r>
              <a:rPr lang="en-AU" sz="1400" dirty="0"/>
              <a:t>14.05 – 14.50	Introduction by professor Lars-Olof Wahlund, 				Division of Clinical Geriatrics. </a:t>
            </a:r>
          </a:p>
          <a:p>
            <a:pPr>
              <a:tabLst>
                <a:tab pos="712788" algn="l"/>
              </a:tabLst>
              <a:defRPr/>
            </a:pPr>
            <a:r>
              <a:rPr lang="en-AU" sz="1400" dirty="0"/>
              <a:t>			</a:t>
            </a:r>
          </a:p>
          <a:p>
            <a:pPr>
              <a:tabLst>
                <a:tab pos="712788" algn="l"/>
              </a:tabLst>
              <a:defRPr/>
            </a:pPr>
            <a:r>
              <a:rPr lang="en-AU" sz="1400" i="1" dirty="0"/>
              <a:t>			Lecture by Eric Westman </a:t>
            </a:r>
          </a:p>
          <a:p>
            <a:pPr>
              <a:tabLst>
                <a:tab pos="712788" algn="l"/>
              </a:tabLst>
              <a:defRPr/>
            </a:pPr>
            <a:endParaRPr lang="en-AU" sz="1400" dirty="0"/>
          </a:p>
          <a:p>
            <a:pPr>
              <a:tabLst>
                <a:tab pos="712788" algn="l"/>
              </a:tabLst>
              <a:defRPr/>
            </a:pPr>
            <a:r>
              <a:rPr lang="en-AU" sz="1400" dirty="0"/>
              <a:t>14.50 – 15.00	Intermission</a:t>
            </a:r>
          </a:p>
          <a:p>
            <a:pPr>
              <a:tabLst>
                <a:tab pos="712788" algn="l"/>
              </a:tabLst>
              <a:defRPr/>
            </a:pPr>
            <a:endParaRPr lang="en-AU" sz="1400" dirty="0"/>
          </a:p>
          <a:p>
            <a:pPr>
              <a:tabLst>
                <a:tab pos="712788" algn="l"/>
              </a:tabLst>
              <a:defRPr/>
            </a:pPr>
            <a:r>
              <a:rPr lang="en-AU" sz="1400" dirty="0"/>
              <a:t>15.00 – 15.45	Introduction by professor Maria Eriksdotter, 				Division of Clinical Geriatrics.</a:t>
            </a:r>
          </a:p>
          <a:p>
            <a:pPr>
              <a:tabLst>
                <a:tab pos="712788" algn="l"/>
              </a:tabLst>
              <a:defRPr/>
            </a:pPr>
            <a:r>
              <a:rPr lang="en-AU" sz="1400" dirty="0"/>
              <a:t>			</a:t>
            </a:r>
          </a:p>
          <a:p>
            <a:pPr>
              <a:tabLst>
                <a:tab pos="712788" algn="l"/>
              </a:tabLst>
              <a:defRPr/>
            </a:pPr>
            <a:r>
              <a:rPr lang="en-AU" sz="1400" i="1" dirty="0"/>
              <a:t>			Lecture by Dorota Religa</a:t>
            </a:r>
          </a:p>
          <a:p>
            <a:pPr>
              <a:tabLst>
                <a:tab pos="712788" algn="l"/>
              </a:tabLst>
              <a:defRPr/>
            </a:pPr>
            <a:endParaRPr lang="en-AU" sz="1400" dirty="0"/>
          </a:p>
          <a:p>
            <a:pPr>
              <a:tabLst>
                <a:tab pos="712788" algn="l"/>
              </a:tabLst>
              <a:defRPr/>
            </a:pPr>
            <a:r>
              <a:rPr lang="en-AU" sz="1400" dirty="0"/>
              <a:t>15.45 - 16.00	Closing remarks 	</a:t>
            </a:r>
          </a:p>
          <a:p>
            <a:pPr>
              <a:tabLst>
                <a:tab pos="712788" algn="l"/>
              </a:tabLst>
              <a:defRPr/>
            </a:pPr>
            <a:endParaRPr lang="en-AU" sz="14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712788" lvl="1" indent="-11113">
              <a:tabLst>
                <a:tab pos="893763" algn="l"/>
              </a:tabLst>
              <a:defRPr/>
            </a:pPr>
            <a:endParaRPr lang="en-AU" sz="1400" dirty="0"/>
          </a:p>
          <a:p>
            <a:pPr marL="712788" lvl="1" indent="-11113">
              <a:buFont typeface="Arial" pitchFamily="34" charset="0"/>
              <a:buChar char="•"/>
              <a:tabLst>
                <a:tab pos="893763" algn="l"/>
              </a:tabLst>
              <a:defRPr/>
            </a:pPr>
            <a:endParaRPr lang="en-AU" sz="1400" dirty="0"/>
          </a:p>
          <a:p>
            <a:pPr>
              <a:tabLst>
                <a:tab pos="712788" algn="l"/>
              </a:tabLst>
              <a:defRPr/>
            </a:pPr>
            <a:endParaRPr lang="en-AU" sz="1400" b="1" dirty="0"/>
          </a:p>
          <a:p>
            <a:pPr>
              <a:tabLst>
                <a:tab pos="712788" algn="l"/>
              </a:tabLst>
              <a:defRPr/>
            </a:pPr>
            <a:endParaRPr lang="en-AU" sz="1400" dirty="0">
              <a:latin typeface="Arial" pitchFamily="34" charset="0"/>
              <a:ea typeface="+mj-ea"/>
              <a:cs typeface="Arial" pitchFamily="34" charset="0"/>
            </a:endParaRPr>
          </a:p>
          <a:p>
            <a:pPr>
              <a:tabLst>
                <a:tab pos="712788" algn="l"/>
              </a:tabLst>
              <a:defRPr/>
            </a:pPr>
            <a:r>
              <a:rPr lang="en-AU" sz="1400" dirty="0"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E48ADA5-95D5-48B4-90FF-C3A2B64B8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9352" y="200473"/>
            <a:ext cx="849481" cy="1132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4">
            <a:extLst>
              <a:ext uri="{FF2B5EF4-FFF2-40B4-BE49-F238E27FC236}">
                <a16:creationId xmlns:a16="http://schemas.microsoft.com/office/drawing/2014/main" id="{055AE113-3DAA-47EF-B614-D440A181E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1" y="115373"/>
            <a:ext cx="949596" cy="1217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184</Words>
  <Application>Microsoft Office PowerPoint</Application>
  <PresentationFormat>A4 (210 x 297 mm)</PresentationFormat>
  <Paragraphs>37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 Eric Westman: ”Brain imaging in Alzheimer´s  disease and  other neurodegenerative disorders: implications for diagnosis  and treatment”  Dorota Religa: ”Dangerous interplay between dementia                 and frailty in older adults” </vt:lpstr>
    </vt:vector>
  </TitlesOfParts>
  <Company>Karoliska Institutet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linnil</dc:creator>
  <cp:lastModifiedBy>Anette Eidehall</cp:lastModifiedBy>
  <cp:revision>63</cp:revision>
  <cp:lastPrinted>2020-11-26T08:32:23Z</cp:lastPrinted>
  <dcterms:created xsi:type="dcterms:W3CDTF">2009-12-14T12:39:24Z</dcterms:created>
  <dcterms:modified xsi:type="dcterms:W3CDTF">2020-11-26T08:34:59Z</dcterms:modified>
</cp:coreProperties>
</file>