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3" r:id="rId5"/>
    <p:sldId id="256" r:id="rId6"/>
    <p:sldId id="267" r:id="rId7"/>
    <p:sldId id="262" r:id="rId8"/>
    <p:sldId id="265" r:id="rId9"/>
    <p:sldId id="264" r:id="rId10"/>
    <p:sldId id="260" r:id="rId11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3" userDrawn="1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D3"/>
    <a:srgbClr val="4F0433"/>
    <a:srgbClr val="EDF4F4"/>
    <a:srgbClr val="C7ECDC"/>
    <a:srgbClr val="CCEBED"/>
    <a:srgbClr val="FFDDD6"/>
    <a:srgbClr val="666666"/>
    <a:srgbClr val="DDDEE0"/>
    <a:srgbClr val="FF876F"/>
    <a:srgbClr val="FFE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0C2F68-6CE4-2A41-84F4-5BF0742AD125}" v="14" dt="2023-02-16T13:24:20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8" autoAdjust="0"/>
    <p:restoredTop sz="97247" autoAdjust="0"/>
  </p:normalViewPr>
  <p:slideViewPr>
    <p:cSldViewPr>
      <p:cViewPr varScale="1">
        <p:scale>
          <a:sx n="140" d="100"/>
          <a:sy n="140" d="100"/>
        </p:scale>
        <p:origin x="216" y="1440"/>
      </p:cViewPr>
      <p:guideLst>
        <p:guide orient="horz" pos="443"/>
        <p:guide pos="2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2023-02-16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262850"/>
            <a:ext cx="1691680" cy="7048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1" y="4299942"/>
            <a:ext cx="8564501" cy="57849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8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625DCC80-084E-4AB6-9121-2894F903773A}" type="datetime4">
              <a:rPr lang="sv-SE" smtClean="0"/>
              <a:pPr/>
              <a:t>16 februari 2023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5310172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379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4" y="1402829"/>
            <a:ext cx="8631243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D7F2B-4D4B-452C-8366-967232B9551F}" type="datetime4">
              <a:rPr lang="sv-SE" smtClean="0"/>
              <a:t>16 februari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403857"/>
            <a:ext cx="4170040" cy="3189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99858-5981-43EC-9938-BED63F28F62D}" type="datetime4">
              <a:rPr lang="sv-SE" smtClean="0"/>
              <a:t>16 februari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5213161"/>
            <a:ext cx="94998" cy="171450"/>
          </a:xfrm>
        </p:spPr>
        <p:txBody>
          <a:bodyPr/>
          <a:lstStyle>
            <a:lvl1pPr>
              <a:defRPr sz="100"/>
            </a:lvl1pPr>
          </a:lstStyle>
          <a:p>
            <a:fld id="{625DCC80-084E-4AB6-9121-2894F903773A}" type="datetime4">
              <a:rPr lang="sv-SE" smtClean="0"/>
              <a:pPr/>
              <a:t>16 februari 2023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5236046"/>
            <a:ext cx="107504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1" y="5213161"/>
            <a:ext cx="45719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5F58E-AAB0-413F-8AAB-C3EC46A63657}" type="datetime4">
              <a:rPr lang="sv-SE" smtClean="0"/>
              <a:t>16 februari 2023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b="0" i="0" u="none" strike="noStrike" baseline="0" dirty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412174-C007-4F10-9AE9-98503DE23BF0}" type="datetime4">
              <a:rPr lang="sv-SE" smtClean="0"/>
              <a:t>16 februari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401312"/>
            <a:ext cx="4170038" cy="319371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1" y="4016459"/>
            <a:ext cx="4170039" cy="5784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0" y="4016459"/>
            <a:ext cx="4170039" cy="574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DD2E-EA12-46D7-A9EE-CEEB1AFF2C18}" type="datetime4">
              <a:rPr lang="sv-SE" smtClean="0"/>
              <a:t>16 februari 2023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404632"/>
            <a:ext cx="4170040" cy="251682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401312"/>
            <a:ext cx="4170038" cy="25201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3" y="339502"/>
            <a:ext cx="862525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3" y="1402830"/>
            <a:ext cx="8630513" cy="318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4788233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625DCC80-084E-4AB6-9121-2894F903773A}" type="datetime4">
              <a:rPr lang="sv-SE" smtClean="0"/>
              <a:pPr/>
              <a:t>16 februari 2023</a:t>
            </a:fld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4788233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2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0195B-8A87-0659-1403-6E7233781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Mingle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D2C54-6FB1-D0FC-01BE-847D5965E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2023-02-16</a:t>
            </a:r>
          </a:p>
        </p:txBody>
      </p:sp>
    </p:spTree>
    <p:extLst>
      <p:ext uri="{BB962C8B-B14F-4D97-AF65-F5344CB8AC3E}">
        <p14:creationId xmlns:p14="http://schemas.microsoft.com/office/powerpoint/2010/main" val="109942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49929B4-EC5C-40B3-EBB6-ADF37EA5CF3A}"/>
              </a:ext>
            </a:extLst>
          </p:cNvPr>
          <p:cNvSpPr/>
          <p:nvPr/>
        </p:nvSpPr>
        <p:spPr>
          <a:xfrm>
            <a:off x="755576" y="214326"/>
            <a:ext cx="7272808" cy="488508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05658B6-AD64-29D0-DD86-DD424F0F2FA8}"/>
              </a:ext>
            </a:extLst>
          </p:cNvPr>
          <p:cNvSpPr/>
          <p:nvPr/>
        </p:nvSpPr>
        <p:spPr>
          <a:xfrm>
            <a:off x="1952410" y="214326"/>
            <a:ext cx="4860000" cy="4860000"/>
          </a:xfrm>
          <a:prstGeom prst="ellipse">
            <a:avLst/>
          </a:prstGeom>
          <a:solidFill>
            <a:srgbClr val="8FA3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C190D7-131C-EFEF-C0FD-3A346A329077}"/>
              </a:ext>
            </a:extLst>
          </p:cNvPr>
          <p:cNvSpPr/>
          <p:nvPr/>
        </p:nvSpPr>
        <p:spPr>
          <a:xfrm>
            <a:off x="2762410" y="1024326"/>
            <a:ext cx="3240000" cy="3240000"/>
          </a:xfrm>
          <a:prstGeom prst="ellipse">
            <a:avLst/>
          </a:prstGeom>
          <a:solidFill>
            <a:srgbClr val="F3F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F8361B-2BFE-54C7-D94F-D2AE12822B7F}"/>
              </a:ext>
            </a:extLst>
          </p:cNvPr>
          <p:cNvSpPr txBox="1"/>
          <p:nvPr/>
        </p:nvSpPr>
        <p:spPr>
          <a:xfrm>
            <a:off x="3687165" y="2053573"/>
            <a:ext cx="1486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2800" dirty="0">
                <a:latin typeface="Arial" panose="020B0604020202020204" pitchFamily="34" charset="0"/>
                <a:cs typeface="Arial" panose="020B0604020202020204" pitchFamily="34" charset="0"/>
              </a:rPr>
              <a:t>LabMed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1EF308-7BAB-DBE8-BB4D-1E88578E75A7}"/>
              </a:ext>
            </a:extLst>
          </p:cNvPr>
          <p:cNvSpPr txBox="1"/>
          <p:nvPr/>
        </p:nvSpPr>
        <p:spPr>
          <a:xfrm>
            <a:off x="4044359" y="2694465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00" dirty="0"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AD9BE-5471-8C08-DACB-FF3FF1D515E6}"/>
              </a:ext>
            </a:extLst>
          </p:cNvPr>
          <p:cNvSpPr txBox="1"/>
          <p:nvPr/>
        </p:nvSpPr>
        <p:spPr>
          <a:xfrm>
            <a:off x="3199509" y="1469539"/>
            <a:ext cx="110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800" dirty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58934-547C-D178-EFA2-5158BDF5DC98}"/>
              </a:ext>
            </a:extLst>
          </p:cNvPr>
          <p:cNvSpPr txBox="1"/>
          <p:nvPr/>
        </p:nvSpPr>
        <p:spPr>
          <a:xfrm>
            <a:off x="3675837" y="343801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8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5EFDED-451E-9030-188D-119A0595BD4E}"/>
              </a:ext>
            </a:extLst>
          </p:cNvPr>
          <p:cNvSpPr txBox="1"/>
          <p:nvPr/>
        </p:nvSpPr>
        <p:spPr>
          <a:xfrm>
            <a:off x="5121214" y="197073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800" dirty="0"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00E9C8-E5D0-70A3-03D9-91EA3DBFD690}"/>
              </a:ext>
            </a:extLst>
          </p:cNvPr>
          <p:cNvSpPr txBox="1"/>
          <p:nvPr/>
        </p:nvSpPr>
        <p:spPr>
          <a:xfrm>
            <a:off x="3925738" y="2475049"/>
            <a:ext cx="1002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00" dirty="0">
                <a:latin typeface="Arial" panose="020B0604020202020204" pitchFamily="34" charset="0"/>
                <a:cs typeface="Arial" panose="020B0604020202020204" pitchFamily="34" charset="0"/>
              </a:rPr>
              <a:t>Divisions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8B8EE7-CAA6-3C96-892C-8C8C7533B2B8}"/>
              </a:ext>
            </a:extLst>
          </p:cNvPr>
          <p:cNvSpPr txBox="1"/>
          <p:nvPr/>
        </p:nvSpPr>
        <p:spPr>
          <a:xfrm rot="1542868">
            <a:off x="6743599" y="2242252"/>
            <a:ext cx="1415772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50" dirty="0">
                <a:latin typeface="Arial" panose="020B0604020202020204" pitchFamily="34" charset="0"/>
                <a:cs typeface="Arial" panose="020B0604020202020204" pitchFamily="34" charset="0"/>
              </a:rPr>
              <a:t>KI leadership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17C7EA-4935-7204-FB76-B82C490E8C2B}"/>
              </a:ext>
            </a:extLst>
          </p:cNvPr>
          <p:cNvSpPr txBox="1"/>
          <p:nvPr/>
        </p:nvSpPr>
        <p:spPr>
          <a:xfrm>
            <a:off x="3512620" y="440595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dirty="0">
                <a:latin typeface="Arial" panose="020B0604020202020204" pitchFamily="34" charset="0"/>
                <a:cs typeface="Arial" panose="020B0604020202020204" pitchFamily="34" charset="0"/>
              </a:rPr>
              <a:t>KI/KI South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FEAF22-4975-F19B-0E2A-02DB41701074}"/>
              </a:ext>
            </a:extLst>
          </p:cNvPr>
          <p:cNvSpPr txBox="1"/>
          <p:nvPr/>
        </p:nvSpPr>
        <p:spPr>
          <a:xfrm rot="1109085">
            <a:off x="6554235" y="1226244"/>
            <a:ext cx="127470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SE" sz="165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algn="ctr"/>
            <a:r>
              <a:rPr lang="en-SE" sz="1650" dirty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373440-D45F-85DE-B1F9-C6EF552458BA}"/>
              </a:ext>
            </a:extLst>
          </p:cNvPr>
          <p:cNvSpPr txBox="1"/>
          <p:nvPr/>
        </p:nvSpPr>
        <p:spPr>
          <a:xfrm rot="1142863">
            <a:off x="6899826" y="3077240"/>
            <a:ext cx="840295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50" dirty="0"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723780-0697-802F-43A1-CD8F0C9BDA7F}"/>
              </a:ext>
            </a:extLst>
          </p:cNvPr>
          <p:cNvSpPr txBox="1"/>
          <p:nvPr/>
        </p:nvSpPr>
        <p:spPr>
          <a:xfrm rot="1216135">
            <a:off x="779066" y="2806225"/>
            <a:ext cx="1250663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50" dirty="0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7EB18-78C3-BCAD-BE45-F1CF2048A6D4}"/>
              </a:ext>
            </a:extLst>
          </p:cNvPr>
          <p:cNvSpPr txBox="1"/>
          <p:nvPr/>
        </p:nvSpPr>
        <p:spPr>
          <a:xfrm rot="20591815">
            <a:off x="874190" y="1925231"/>
            <a:ext cx="1157689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50" dirty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ABE696B-B267-6761-E75C-F6E8B90E53DC}"/>
              </a:ext>
            </a:extLst>
          </p:cNvPr>
          <p:cNvSpPr/>
          <p:nvPr/>
        </p:nvSpPr>
        <p:spPr>
          <a:xfrm>
            <a:off x="3170047" y="1397129"/>
            <a:ext cx="2275044" cy="1778622"/>
          </a:xfrm>
          <a:prstGeom prst="arc">
            <a:avLst>
              <a:gd name="adj1" fmla="val 14966574"/>
              <a:gd name="adj2" fmla="val 20475582"/>
            </a:avLst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 sz="1800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1F34E177-937F-253D-62BE-A4CE6CBE6C3C}"/>
              </a:ext>
            </a:extLst>
          </p:cNvPr>
          <p:cNvSpPr/>
          <p:nvPr/>
        </p:nvSpPr>
        <p:spPr>
          <a:xfrm rot="5567507">
            <a:off x="3516955" y="1743377"/>
            <a:ext cx="2275044" cy="1778622"/>
          </a:xfrm>
          <a:prstGeom prst="arc">
            <a:avLst>
              <a:gd name="adj1" fmla="val 14966574"/>
              <a:gd name="adj2" fmla="val 20475582"/>
            </a:avLst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 sz="1800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6D8F4385-2254-3F04-CE9B-EC7A4572AE13}"/>
              </a:ext>
            </a:extLst>
          </p:cNvPr>
          <p:cNvSpPr/>
          <p:nvPr/>
        </p:nvSpPr>
        <p:spPr>
          <a:xfrm rot="15169788">
            <a:off x="2994060" y="1887704"/>
            <a:ext cx="2275044" cy="1778622"/>
          </a:xfrm>
          <a:prstGeom prst="arc">
            <a:avLst>
              <a:gd name="adj1" fmla="val 14140432"/>
              <a:gd name="adj2" fmla="val 20475582"/>
            </a:avLst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B7C678-3126-8598-00CE-2CCF24609953}"/>
              </a:ext>
            </a:extLst>
          </p:cNvPr>
          <p:cNvSpPr txBox="1"/>
          <p:nvPr/>
        </p:nvSpPr>
        <p:spPr>
          <a:xfrm>
            <a:off x="3701591" y="2901882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00" dirty="0">
                <a:latin typeface="Arial" panose="020B0604020202020204" pitchFamily="34" charset="0"/>
                <a:cs typeface="Arial" panose="020B0604020202020204" pitchFamily="34" charset="0"/>
              </a:rPr>
              <a:t>Core facilitites</a:t>
            </a:r>
          </a:p>
        </p:txBody>
      </p:sp>
    </p:spTree>
    <p:extLst>
      <p:ext uri="{BB962C8B-B14F-4D97-AF65-F5344CB8AC3E}">
        <p14:creationId xmlns:p14="http://schemas.microsoft.com/office/powerpoint/2010/main" val="372873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0195B-8A87-0659-1403-6E7233781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772400" cy="857250"/>
          </a:xfrm>
        </p:spPr>
        <p:txBody>
          <a:bodyPr/>
          <a:lstStyle/>
          <a:p>
            <a:r>
              <a:rPr lang="sv-SE" dirty="0" err="1"/>
              <a:t>Employment</a:t>
            </a:r>
            <a:r>
              <a:rPr lang="sv-SE" dirty="0"/>
              <a:t> survey 2022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D2C54-6FB1-D0FC-01BE-847D5965E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283686"/>
            <a:ext cx="7772400" cy="1314450"/>
          </a:xfrm>
        </p:spPr>
        <p:txBody>
          <a:bodyPr/>
          <a:lstStyle/>
          <a:p>
            <a:r>
              <a:rPr lang="sv-SE" sz="2400" dirty="0"/>
              <a:t>Areas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improvement</a:t>
            </a:r>
            <a:endParaRPr lang="sv-SE" sz="2400" dirty="0"/>
          </a:p>
          <a:p>
            <a:endParaRPr lang="sv-SE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• </a:t>
            </a:r>
            <a:r>
              <a:rPr lang="sv-SE" sz="2000" dirty="0" err="1"/>
              <a:t>Leadership</a:t>
            </a:r>
            <a:endParaRPr lang="sv-S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• </a:t>
            </a:r>
            <a:r>
              <a:rPr lang="sv-SE" sz="2000" dirty="0" err="1"/>
              <a:t>Organization</a:t>
            </a:r>
            <a:endParaRPr lang="sv-S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• 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• Sense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us</a:t>
            </a:r>
            <a:endParaRPr lang="sv-S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• </a:t>
            </a:r>
            <a:r>
              <a:rPr lang="sv-SE" sz="2000" dirty="0" err="1"/>
              <a:t>Strategy</a:t>
            </a:r>
            <a:r>
              <a:rPr lang="sv-SE" sz="2000" dirty="0"/>
              <a:t> 2030</a:t>
            </a:r>
          </a:p>
          <a:p>
            <a:pPr marL="285750" indent="-28575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436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C3E5F-B287-11FB-CBF7-AB879771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Plans for </a:t>
            </a:r>
            <a:r>
              <a:rPr lang="sv-SE" sz="3200" dirty="0" err="1"/>
              <a:t>now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6374D1-728D-DD7F-07C6-3445A7B6C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180" y="1059582"/>
            <a:ext cx="8631243" cy="3190191"/>
          </a:xfrm>
        </p:spPr>
        <p:txBody>
          <a:bodyPr/>
          <a:lstStyle/>
          <a:p>
            <a:r>
              <a:rPr lang="sv-SE" sz="2400" dirty="0"/>
              <a:t>Meetings </a:t>
            </a:r>
            <a:r>
              <a:rPr lang="sv-SE" sz="2400" dirty="0" err="1"/>
              <a:t>with</a:t>
            </a:r>
            <a:r>
              <a:rPr lang="sv-SE" sz="2400" dirty="0"/>
              <a:t> the divisions</a:t>
            </a:r>
          </a:p>
          <a:p>
            <a:pPr lvl="2"/>
            <a:r>
              <a:rPr lang="sv-SE" sz="1800" dirty="0" err="1"/>
              <a:t>Needs</a:t>
            </a:r>
            <a:r>
              <a:rPr lang="sv-SE" sz="1800" dirty="0"/>
              <a:t>, problems, areas </a:t>
            </a:r>
            <a:r>
              <a:rPr lang="sv-SE" sz="1800" dirty="0" err="1"/>
              <a:t>of</a:t>
            </a:r>
            <a:r>
              <a:rPr lang="sv-SE" sz="1800" dirty="0"/>
              <a:t> </a:t>
            </a:r>
            <a:r>
              <a:rPr lang="sv-SE" sz="1800" dirty="0" err="1"/>
              <a:t>improvement</a:t>
            </a:r>
            <a:r>
              <a:rPr lang="sv-SE" sz="1800" dirty="0"/>
              <a:t>?</a:t>
            </a:r>
          </a:p>
          <a:p>
            <a:pPr lvl="2"/>
            <a:endParaRPr lang="sv-SE" dirty="0"/>
          </a:p>
          <a:p>
            <a:r>
              <a:rPr lang="sv-SE" sz="2400" dirty="0" err="1"/>
              <a:t>Leadership</a:t>
            </a:r>
            <a:r>
              <a:rPr lang="sv-SE" sz="2400" dirty="0"/>
              <a:t> &amp; </a:t>
            </a:r>
            <a:r>
              <a:rPr lang="sv-SE" sz="2400" dirty="0" err="1"/>
              <a:t>organization</a:t>
            </a:r>
            <a:endParaRPr lang="sv-SE" sz="2400" dirty="0"/>
          </a:p>
          <a:p>
            <a:pPr lvl="2"/>
            <a:r>
              <a:rPr lang="sv-SE" sz="1800" dirty="0"/>
              <a:t>Vision &amp; common </a:t>
            </a:r>
            <a:r>
              <a:rPr lang="sv-SE" sz="1800" dirty="0" err="1"/>
              <a:t>goals</a:t>
            </a:r>
            <a:endParaRPr lang="sv-SE" sz="1800" dirty="0"/>
          </a:p>
          <a:p>
            <a:pPr lvl="2"/>
            <a:r>
              <a:rPr lang="sv-SE" sz="1800" dirty="0" err="1"/>
              <a:t>Infrastructure</a:t>
            </a:r>
            <a:endParaRPr lang="sv-SE" sz="1800" dirty="0"/>
          </a:p>
          <a:p>
            <a:pPr marL="914400" lvl="2" indent="0">
              <a:buNone/>
            </a:pPr>
            <a:endParaRPr lang="sv-SE" sz="1800" b="1" dirty="0"/>
          </a:p>
          <a:p>
            <a:r>
              <a:rPr lang="sv-SE" sz="2400" dirty="0"/>
              <a:t>Information &amp; Communication</a:t>
            </a:r>
          </a:p>
          <a:p>
            <a:pPr lvl="2"/>
            <a:r>
              <a:rPr lang="sv-SE" sz="1800" dirty="0"/>
              <a:t>PI meetings (</a:t>
            </a:r>
            <a:r>
              <a:rPr lang="sv-SE" sz="1800" dirty="0" err="1"/>
              <a:t>first</a:t>
            </a:r>
            <a:r>
              <a:rPr lang="sv-SE" sz="1800" dirty="0"/>
              <a:t> on </a:t>
            </a:r>
            <a:r>
              <a:rPr lang="sv-SE" sz="1800" dirty="0" err="1"/>
              <a:t>March</a:t>
            </a:r>
            <a:r>
              <a:rPr lang="sv-SE" sz="1800" dirty="0"/>
              <a:t> 15)</a:t>
            </a:r>
          </a:p>
          <a:p>
            <a:endParaRPr lang="sv-SE" sz="1800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24D888-E64B-DA9B-F439-BCB01F9E4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0050" y="4809107"/>
            <a:ext cx="2155777" cy="171450"/>
          </a:xfrm>
        </p:spPr>
        <p:txBody>
          <a:bodyPr/>
          <a:lstStyle/>
          <a:p>
            <a:r>
              <a:rPr lang="sv-SE" dirty="0"/>
              <a:t>Karolinska Institutet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1EE999-BA1C-822F-993D-4740F020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B7C-EFE5-4383-BDB0-8382637BF0E1}" type="datetime4">
              <a:rPr lang="sv-SE" smtClean="0"/>
              <a:t>16 februari 2023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0B65D1B-CF0B-8F0A-A526-41ADF8C8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C56-CB7E-413F-8971-4226A1EF6823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703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913B4C-313E-B323-19E3-C9BF8FF2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Plans ahead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938FE9-296B-93F5-49A4-C57835AF1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0" y="1131590"/>
            <a:ext cx="8631243" cy="3190191"/>
          </a:xfrm>
        </p:spPr>
        <p:txBody>
          <a:bodyPr/>
          <a:lstStyle/>
          <a:p>
            <a:r>
              <a:rPr lang="en-US" sz="2400" dirty="0"/>
              <a:t>Goals linked to KI Strategy 2030</a:t>
            </a:r>
          </a:p>
          <a:p>
            <a:endParaRPr lang="en-US" sz="1200" dirty="0"/>
          </a:p>
          <a:p>
            <a:pPr marL="457200" lvl="1" indent="0">
              <a:buNone/>
            </a:pPr>
            <a:r>
              <a:rPr lang="en-US" sz="2000" dirty="0"/>
              <a:t>Prioritized areas: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Experimental research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Clinical research &amp; Education</a:t>
            </a:r>
          </a:p>
          <a:p>
            <a:pPr lvl="2">
              <a:lnSpc>
                <a:spcPct val="150000"/>
              </a:lnSpc>
            </a:pPr>
            <a:r>
              <a:rPr lang="en-US" sz="1800" dirty="0" err="1"/>
              <a:t>Internationalisation</a:t>
            </a:r>
            <a:endParaRPr lang="en-US" sz="1800" dirty="0"/>
          </a:p>
          <a:p>
            <a:pPr lvl="2">
              <a:lnSpc>
                <a:spcPct val="150000"/>
              </a:lnSpc>
            </a:pPr>
            <a:r>
              <a:rPr lang="en-US" sz="1800" dirty="0"/>
              <a:t>Preparation for future health crisis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3BB945-337C-53CE-CE17-3286350C1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Karolinska </a:t>
            </a:r>
            <a:r>
              <a:rPr lang="en-US" dirty="0" err="1"/>
              <a:t>Institutet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FE0FCF-5413-9548-17D1-603BC580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F2B-4D4B-452C-8366-967232B9551F}" type="datetime4">
              <a:rPr lang="en-US" smtClean="0"/>
              <a:t>16 februari 2023</a:t>
            </a:fld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BE15CA-AA3C-8C35-CD56-86AB825A7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C56-CB7E-413F-8971-4226A1EF682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2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913B4C-313E-B323-19E3-C9BF8FF2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Plans </a:t>
            </a:r>
            <a:r>
              <a:rPr lang="sv-SE" dirty="0" err="1"/>
              <a:t>ahead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938FE9-296B-93F5-49A4-C57835AF1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0" y="1059582"/>
            <a:ext cx="8631243" cy="3190191"/>
          </a:xfrm>
        </p:spPr>
        <p:txBody>
          <a:bodyPr/>
          <a:lstStyle/>
          <a:p>
            <a:r>
              <a:rPr lang="sv-SE" sz="2400" dirty="0"/>
              <a:t>New </a:t>
            </a:r>
            <a:r>
              <a:rPr lang="sv-SE" sz="2400" dirty="0" err="1"/>
              <a:t>LabMed</a:t>
            </a:r>
            <a:r>
              <a:rPr lang="sv-SE" sz="2400" dirty="0"/>
              <a:t> </a:t>
            </a:r>
            <a:r>
              <a:rPr lang="sv-SE" sz="2400" dirty="0" err="1"/>
              <a:t>working</a:t>
            </a:r>
            <a:r>
              <a:rPr lang="sv-SE" sz="2400" dirty="0"/>
              <a:t> </a:t>
            </a:r>
            <a:r>
              <a:rPr lang="sv-SE" sz="2400" dirty="0" err="1"/>
              <a:t>groups</a:t>
            </a:r>
            <a:r>
              <a:rPr lang="sv-SE" sz="2400" dirty="0"/>
              <a:t>:</a:t>
            </a:r>
          </a:p>
          <a:p>
            <a:pPr lvl="2">
              <a:lnSpc>
                <a:spcPct val="150000"/>
              </a:lnSpc>
            </a:pPr>
            <a:r>
              <a:rPr lang="sv-SE" sz="1800" dirty="0" err="1"/>
              <a:t>Recruitments</a:t>
            </a:r>
            <a:endParaRPr lang="sv-SE" sz="1800" dirty="0"/>
          </a:p>
          <a:p>
            <a:pPr lvl="2">
              <a:lnSpc>
                <a:spcPct val="150000"/>
              </a:lnSpc>
            </a:pPr>
            <a:r>
              <a:rPr lang="sv-SE" sz="1800" dirty="0" err="1"/>
              <a:t>Strategies</a:t>
            </a:r>
            <a:endParaRPr lang="sv-SE" sz="1800" dirty="0"/>
          </a:p>
          <a:p>
            <a:pPr lvl="2">
              <a:lnSpc>
                <a:spcPct val="150000"/>
              </a:lnSpc>
            </a:pPr>
            <a:r>
              <a:rPr lang="sv-SE" sz="1800" dirty="0" err="1"/>
              <a:t>Core</a:t>
            </a:r>
            <a:r>
              <a:rPr lang="sv-SE" sz="1800" dirty="0"/>
              <a:t> </a:t>
            </a:r>
            <a:r>
              <a:rPr lang="sv-SE" sz="1800" dirty="0" err="1"/>
              <a:t>Facilities</a:t>
            </a:r>
            <a:endParaRPr lang="sv-SE" sz="1800" dirty="0"/>
          </a:p>
          <a:p>
            <a:pPr lvl="2">
              <a:lnSpc>
                <a:spcPct val="150000"/>
              </a:lnSpc>
            </a:pPr>
            <a:r>
              <a:rPr lang="sv-SE" sz="1800" dirty="0" err="1"/>
              <a:t>Work</a:t>
            </a:r>
            <a:r>
              <a:rPr lang="sv-SE" sz="1800" dirty="0"/>
              <a:t> Environment</a:t>
            </a:r>
          </a:p>
          <a:p>
            <a:pPr lvl="3">
              <a:lnSpc>
                <a:spcPct val="150000"/>
              </a:lnSpc>
            </a:pPr>
            <a:r>
              <a:rPr lang="sv-SE" sz="1800" dirty="0"/>
              <a:t>New </a:t>
            </a:r>
            <a:r>
              <a:rPr lang="sv-SE" sz="1800" dirty="0" err="1"/>
              <a:t>head</a:t>
            </a:r>
            <a:r>
              <a:rPr lang="sv-SE" sz="1800" dirty="0"/>
              <a:t>: Annika Karlsson, Clinical </a:t>
            </a:r>
            <a:r>
              <a:rPr lang="sv-SE" sz="1800" dirty="0" err="1"/>
              <a:t>Microbiology</a:t>
            </a:r>
            <a:endParaRPr lang="sv-SE" sz="1800" dirty="0"/>
          </a:p>
          <a:p>
            <a:pPr lvl="2">
              <a:lnSpc>
                <a:spcPct val="150000"/>
              </a:lnSpc>
            </a:pPr>
            <a:r>
              <a:rPr lang="sv-SE" sz="1800" dirty="0"/>
              <a:t>Innovation</a:t>
            </a:r>
          </a:p>
          <a:p>
            <a:pPr lvl="3"/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3BB945-337C-53CE-CE17-3286350C1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FE0FCF-5413-9548-17D1-603BC580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F2B-4D4B-452C-8366-967232B9551F}" type="datetime4">
              <a:rPr lang="sv-SE" smtClean="0"/>
              <a:t>16 februari 2023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BE15CA-AA3C-8C35-CD56-86AB825A7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C56-CB7E-413F-8971-4226A1EF6823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19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3B945BE0-EE85-09C4-1EE7-44EBC8E667E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Avslutningsbild med Karolinska Institutets logotyp</a:t>
            </a:r>
          </a:p>
        </p:txBody>
      </p:sp>
    </p:spTree>
    <p:extLst>
      <p:ext uri="{BB962C8B-B14F-4D97-AF65-F5344CB8AC3E}">
        <p14:creationId xmlns:p14="http://schemas.microsoft.com/office/powerpoint/2010/main" val="4116704812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16_9" id="{1F38360D-59DB-4A23-9901-826B2655DF32}" vid="{12A715E1-1DBB-4DA1-A7DA-2BEA2C262AD0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615BE51D60BA44B86811C5F608C49E" ma:contentTypeVersion="2" ma:contentTypeDescription="Skapa ett nytt dokument." ma:contentTypeScope="" ma:versionID="d667059fad6dae1f63e9797092a95b8a">
  <xsd:schema xmlns:xsd="http://www.w3.org/2001/XMLSchema" xmlns:xs="http://www.w3.org/2001/XMLSchema" xmlns:p="http://schemas.microsoft.com/office/2006/metadata/properties" xmlns:ns2="6843b716-3f6d-4983-a753-faa1afd2f446" targetNamespace="http://schemas.microsoft.com/office/2006/metadata/properties" ma:root="true" ma:fieldsID="5d1e914f83464b7ec701aba093d4bb6f" ns2:_="">
    <xsd:import namespace="6843b716-3f6d-4983-a753-faa1afd2f4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3b716-3f6d-4983-a753-faa1afd2f4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F79469-2F05-42F0-ADD1-5263841AE7B9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843b716-3f6d-4983-a753-faa1afd2f44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9D801A6-03DF-447D-BC63-C200DF75D7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339E5-2F84-461C-8537-1DE850349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3b716-3f6d-4983-a753-faa1afd2f4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16_9</Template>
  <TotalTime>276</TotalTime>
  <Words>136</Words>
  <Application>Microsoft Macintosh PowerPoint</Application>
  <PresentationFormat>On-screen Show (16:9)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DM Sans</vt:lpstr>
      <vt:lpstr>DM Sans Medium</vt:lpstr>
      <vt:lpstr>Times</vt:lpstr>
      <vt:lpstr>Wingdings</vt:lpstr>
      <vt:lpstr>16_9_powerpointmall_ki_plommon_SVE</vt:lpstr>
      <vt:lpstr>Mingle</vt:lpstr>
      <vt:lpstr>PowerPoint Presentation</vt:lpstr>
      <vt:lpstr>Employment survey 2022</vt:lpstr>
      <vt:lpstr>Plans for now</vt:lpstr>
      <vt:lpstr>Plans ahead</vt:lpstr>
      <vt:lpstr>Plans ahead</vt:lpstr>
      <vt:lpstr>Avslutningsbild med Karolinska Institutets logotyp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Mingle with Jonas Fuxe</dc:title>
  <dc:creator>Christina Sundqvist</dc:creator>
  <cp:lastModifiedBy>Jonas Fuxe</cp:lastModifiedBy>
  <cp:revision>1</cp:revision>
  <cp:lastPrinted>2005-09-23T14:22:03Z</cp:lastPrinted>
  <dcterms:created xsi:type="dcterms:W3CDTF">2023-02-15T14:52:37Z</dcterms:created>
  <dcterms:modified xsi:type="dcterms:W3CDTF">2023-02-16T13:31:44Z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0x010100B8615BE51D60BA44B86811C5F608C49E</vt:lpwstr>
  </property>
</Properties>
</file>