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handoutMasterIdLst>
    <p:handoutMasterId r:id="rId29"/>
  </p:handoutMasterIdLst>
  <p:sldIdLst>
    <p:sldId id="256" r:id="rId2"/>
    <p:sldId id="269" r:id="rId3"/>
    <p:sldId id="263" r:id="rId4"/>
    <p:sldId id="262" r:id="rId5"/>
    <p:sldId id="302" r:id="rId6"/>
    <p:sldId id="301" r:id="rId7"/>
    <p:sldId id="270" r:id="rId8"/>
    <p:sldId id="280" r:id="rId9"/>
    <p:sldId id="271" r:id="rId10"/>
    <p:sldId id="282" r:id="rId11"/>
    <p:sldId id="268" r:id="rId12"/>
    <p:sldId id="293" r:id="rId13"/>
    <p:sldId id="291" r:id="rId14"/>
    <p:sldId id="288" r:id="rId15"/>
    <p:sldId id="292" r:id="rId16"/>
    <p:sldId id="287" r:id="rId17"/>
    <p:sldId id="281" r:id="rId18"/>
    <p:sldId id="284" r:id="rId19"/>
    <p:sldId id="295" r:id="rId20"/>
    <p:sldId id="294" r:id="rId21"/>
    <p:sldId id="279" r:id="rId22"/>
    <p:sldId id="296" r:id="rId23"/>
    <p:sldId id="297" r:id="rId24"/>
    <p:sldId id="298" r:id="rId25"/>
    <p:sldId id="299" r:id="rId26"/>
    <p:sldId id="300" r:id="rId27"/>
  </p:sldIdLst>
  <p:sldSz cx="12192000" cy="6858000"/>
  <p:notesSz cx="6858000" cy="9144000"/>
  <p:defaultTextStyle>
    <a:defPPr>
      <a:defRPr lang="sv-SE"/>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9B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39"/>
    <p:restoredTop sz="85312"/>
  </p:normalViewPr>
  <p:slideViewPr>
    <p:cSldViewPr snapToGrid="0" snapToObjects="1">
      <p:cViewPr>
        <p:scale>
          <a:sx n="64" d="100"/>
          <a:sy n="64" d="100"/>
        </p:scale>
        <p:origin x="2128"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83463-16FD-3340-918B-2BFFEF1FEF6F}"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en-US"/>
        </a:p>
      </dgm:t>
    </dgm:pt>
    <dgm:pt modelId="{1CFBAF93-80BA-0E41-8C35-8136928A0091}">
      <dgm:prSet phldrT="[Text]"/>
      <dgm:spPr/>
      <dgm:t>
        <a:bodyPr/>
        <a:lstStyle/>
        <a:p>
          <a:r>
            <a:rPr lang="en-US" dirty="0"/>
            <a:t>1945 to Vietnam War (1955 – 1975)</a:t>
          </a:r>
        </a:p>
      </dgm:t>
    </dgm:pt>
    <dgm:pt modelId="{31200FF9-D1A3-6F42-8BF6-3C1EA0048D88}" type="parTrans" cxnId="{B1452B43-A5C9-CA45-8390-6F79D3B30CFE}">
      <dgm:prSet/>
      <dgm:spPr/>
      <dgm:t>
        <a:bodyPr/>
        <a:lstStyle/>
        <a:p>
          <a:endParaRPr lang="en-US"/>
        </a:p>
      </dgm:t>
    </dgm:pt>
    <dgm:pt modelId="{4DF675CE-DBE5-764E-AC6C-89ACBBDDD66E}" type="sibTrans" cxnId="{B1452B43-A5C9-CA45-8390-6F79D3B30CFE}">
      <dgm:prSet/>
      <dgm:spPr/>
      <dgm:t>
        <a:bodyPr/>
        <a:lstStyle/>
        <a:p>
          <a:endParaRPr lang="en-US"/>
        </a:p>
      </dgm:t>
    </dgm:pt>
    <dgm:pt modelId="{12AF1D40-B9E5-1B46-9EBC-0E25F47922B5}">
      <dgm:prSet phldrT="[Text]" custT="1"/>
      <dgm:spPr/>
      <dgm:t>
        <a:bodyPr/>
        <a:lstStyle/>
        <a:p>
          <a:pPr marL="0" indent="0">
            <a:tabLst>
              <a:tab pos="1406525" algn="l"/>
            </a:tabLst>
          </a:pPr>
          <a:r>
            <a:rPr lang="en-US" sz="1200" dirty="0"/>
            <a:t>Medical university in Viet Bac war zone (1949)</a:t>
          </a:r>
        </a:p>
      </dgm:t>
    </dgm:pt>
    <dgm:pt modelId="{7A5B346E-FFEF-EE44-929A-229353A98E46}" type="parTrans" cxnId="{F525507E-47C3-204D-962E-86730E020AA8}">
      <dgm:prSet/>
      <dgm:spPr/>
      <dgm:t>
        <a:bodyPr/>
        <a:lstStyle/>
        <a:p>
          <a:endParaRPr lang="en-US"/>
        </a:p>
      </dgm:t>
    </dgm:pt>
    <dgm:pt modelId="{04E12733-6362-B74C-A846-DB5D78B1DF70}" type="sibTrans" cxnId="{F525507E-47C3-204D-962E-86730E020AA8}">
      <dgm:prSet/>
      <dgm:spPr/>
      <dgm:t>
        <a:bodyPr/>
        <a:lstStyle/>
        <a:p>
          <a:endParaRPr lang="en-US"/>
        </a:p>
      </dgm:t>
    </dgm:pt>
    <dgm:pt modelId="{BF166F5D-2AC1-9546-8489-73979B9F44E5}">
      <dgm:prSet phldrT="[Text]" custT="1"/>
      <dgm:spPr/>
      <dgm:t>
        <a:bodyPr/>
        <a:lstStyle/>
        <a:p>
          <a:pPr marL="0" indent="0">
            <a:tabLst>
              <a:tab pos="1406525" algn="l"/>
            </a:tabLst>
          </a:pPr>
          <a:r>
            <a:rPr lang="en-US" sz="1200" dirty="0"/>
            <a:t>Hospital Admissions: battle injuries and malaria</a:t>
          </a:r>
        </a:p>
      </dgm:t>
    </dgm:pt>
    <dgm:pt modelId="{928FA980-F244-2F4F-BA4A-6F7DF8393977}" type="parTrans" cxnId="{99E7DC04-1AEC-E244-B094-48444C994490}">
      <dgm:prSet/>
      <dgm:spPr/>
      <dgm:t>
        <a:bodyPr/>
        <a:lstStyle/>
        <a:p>
          <a:endParaRPr lang="en-US"/>
        </a:p>
      </dgm:t>
    </dgm:pt>
    <dgm:pt modelId="{B4C45C5A-50CA-DD43-BD6A-0668CDB9601D}" type="sibTrans" cxnId="{99E7DC04-1AEC-E244-B094-48444C994490}">
      <dgm:prSet/>
      <dgm:spPr/>
      <dgm:t>
        <a:bodyPr/>
        <a:lstStyle/>
        <a:p>
          <a:endParaRPr lang="en-US"/>
        </a:p>
      </dgm:t>
    </dgm:pt>
    <dgm:pt modelId="{0F582486-707F-3B46-86F0-AB26908E46B7}">
      <dgm:prSet phldrT="[Text]"/>
      <dgm:spPr/>
      <dgm:t>
        <a:bodyPr/>
        <a:lstStyle/>
        <a:p>
          <a:r>
            <a:rPr lang="en-US" dirty="0"/>
            <a:t>Post-war (1976 – 1980)</a:t>
          </a:r>
        </a:p>
      </dgm:t>
    </dgm:pt>
    <dgm:pt modelId="{1079E081-1C3A-DC4D-AD0F-A0899EDD4FB8}" type="parTrans" cxnId="{053650FB-0CFE-A743-A4A7-D7B7862787E9}">
      <dgm:prSet/>
      <dgm:spPr/>
      <dgm:t>
        <a:bodyPr/>
        <a:lstStyle/>
        <a:p>
          <a:endParaRPr lang="en-US"/>
        </a:p>
      </dgm:t>
    </dgm:pt>
    <dgm:pt modelId="{F2EDDD1C-4BBE-1A42-AA9B-1F981A5D56DA}" type="sibTrans" cxnId="{053650FB-0CFE-A743-A4A7-D7B7862787E9}">
      <dgm:prSet/>
      <dgm:spPr/>
      <dgm:t>
        <a:bodyPr/>
        <a:lstStyle/>
        <a:p>
          <a:endParaRPr lang="en-US"/>
        </a:p>
      </dgm:t>
    </dgm:pt>
    <dgm:pt modelId="{E65BE911-CA47-0448-AA37-A1AC2E7F7882}">
      <dgm:prSet phldrT="[Text]" custT="1"/>
      <dgm:spPr/>
      <dgm:t>
        <a:bodyPr/>
        <a:lstStyle/>
        <a:p>
          <a:r>
            <a:rPr lang="en-US" sz="1200" dirty="0" err="1"/>
            <a:t>Lact</a:t>
          </a:r>
          <a:r>
            <a:rPr lang="en-US" sz="1200" dirty="0"/>
            <a:t> of funds and qualified physicians</a:t>
          </a:r>
        </a:p>
      </dgm:t>
    </dgm:pt>
    <dgm:pt modelId="{30824B61-42FD-B749-89C2-9A6921DEF3E5}" type="parTrans" cxnId="{E4795E62-DD87-D448-AA7C-FA8503947D7A}">
      <dgm:prSet/>
      <dgm:spPr/>
      <dgm:t>
        <a:bodyPr/>
        <a:lstStyle/>
        <a:p>
          <a:endParaRPr lang="en-US"/>
        </a:p>
      </dgm:t>
    </dgm:pt>
    <dgm:pt modelId="{3FCDA155-5013-9943-993E-AEC274304E7F}" type="sibTrans" cxnId="{E4795E62-DD87-D448-AA7C-FA8503947D7A}">
      <dgm:prSet/>
      <dgm:spPr/>
      <dgm:t>
        <a:bodyPr/>
        <a:lstStyle/>
        <a:p>
          <a:endParaRPr lang="en-US"/>
        </a:p>
      </dgm:t>
    </dgm:pt>
    <dgm:pt modelId="{CF9E88F3-EAD9-7C45-AF6E-F9D7DED03545}">
      <dgm:prSet phldrT="[Text]" custT="1"/>
      <dgm:spPr/>
      <dgm:t>
        <a:bodyPr/>
        <a:lstStyle/>
        <a:p>
          <a:r>
            <a:rPr lang="en-US" sz="1200" dirty="0"/>
            <a:t>Health impacts in Vietnamese veterans (agent orange)</a:t>
          </a:r>
        </a:p>
      </dgm:t>
    </dgm:pt>
    <dgm:pt modelId="{0AB10FC3-94CC-764F-B72E-EDEEB7444E0F}" type="parTrans" cxnId="{2A292552-9F3C-9D45-A345-55C3070E910E}">
      <dgm:prSet/>
      <dgm:spPr/>
      <dgm:t>
        <a:bodyPr/>
        <a:lstStyle/>
        <a:p>
          <a:endParaRPr lang="en-US"/>
        </a:p>
      </dgm:t>
    </dgm:pt>
    <dgm:pt modelId="{E96E0A6B-C53E-E64C-A361-FFD332D9373C}" type="sibTrans" cxnId="{2A292552-9F3C-9D45-A345-55C3070E910E}">
      <dgm:prSet/>
      <dgm:spPr/>
      <dgm:t>
        <a:bodyPr/>
        <a:lstStyle/>
        <a:p>
          <a:endParaRPr lang="en-US"/>
        </a:p>
      </dgm:t>
    </dgm:pt>
    <dgm:pt modelId="{4ACDE055-34AB-5441-8ADB-D7AE41B9A9D4}">
      <dgm:prSet phldrT="[Text]"/>
      <dgm:spPr/>
      <dgm:t>
        <a:bodyPr/>
        <a:lstStyle/>
        <a:p>
          <a:r>
            <a:rPr lang="en-US" dirty="0"/>
            <a:t>Renovation (1980s – now)</a:t>
          </a:r>
        </a:p>
      </dgm:t>
    </dgm:pt>
    <dgm:pt modelId="{CD299411-FC2E-C24C-858B-6B76094B6A78}" type="parTrans" cxnId="{6FC70CE6-4A7E-404A-9DE6-BA754730ABA4}">
      <dgm:prSet/>
      <dgm:spPr/>
      <dgm:t>
        <a:bodyPr/>
        <a:lstStyle/>
        <a:p>
          <a:endParaRPr lang="en-US"/>
        </a:p>
      </dgm:t>
    </dgm:pt>
    <dgm:pt modelId="{914145D5-273A-FD4E-B3A5-7DA9E3CEA2FD}" type="sibTrans" cxnId="{6FC70CE6-4A7E-404A-9DE6-BA754730ABA4}">
      <dgm:prSet/>
      <dgm:spPr/>
      <dgm:t>
        <a:bodyPr/>
        <a:lstStyle/>
        <a:p>
          <a:endParaRPr lang="en-US"/>
        </a:p>
      </dgm:t>
    </dgm:pt>
    <dgm:pt modelId="{4F263E0F-CC20-6448-B6CB-9D21B41B2CE1}">
      <dgm:prSet phldrT="[Text]" custT="1"/>
      <dgm:spPr/>
      <dgm:t>
        <a:bodyPr/>
        <a:lstStyle/>
        <a:p>
          <a:r>
            <a:rPr lang="en-US" sz="1200" dirty="0"/>
            <a:t>Increase GDP in healthcare spending (1.1%)</a:t>
          </a:r>
        </a:p>
      </dgm:t>
    </dgm:pt>
    <dgm:pt modelId="{C0C9D8B7-CEEE-0D48-B7C2-1905499CE693}" type="parTrans" cxnId="{F2B05AC7-85B8-384C-8408-A32053CD560A}">
      <dgm:prSet/>
      <dgm:spPr/>
      <dgm:t>
        <a:bodyPr/>
        <a:lstStyle/>
        <a:p>
          <a:endParaRPr lang="en-US"/>
        </a:p>
      </dgm:t>
    </dgm:pt>
    <dgm:pt modelId="{5D8E5221-817B-1249-9CF9-CCBBCB84FDFD}" type="sibTrans" cxnId="{F2B05AC7-85B8-384C-8408-A32053CD560A}">
      <dgm:prSet/>
      <dgm:spPr/>
      <dgm:t>
        <a:bodyPr/>
        <a:lstStyle/>
        <a:p>
          <a:endParaRPr lang="en-US"/>
        </a:p>
      </dgm:t>
    </dgm:pt>
    <dgm:pt modelId="{1FA6C564-AB42-3F45-BB9D-F88D1437DA64}">
      <dgm:prSet phldrT="[Text]" custT="1"/>
      <dgm:spPr/>
      <dgm:t>
        <a:bodyPr/>
        <a:lstStyle/>
        <a:p>
          <a:r>
            <a:rPr lang="en-US" sz="1200" dirty="0"/>
            <a:t>Black markets in medicine</a:t>
          </a:r>
        </a:p>
      </dgm:t>
    </dgm:pt>
    <dgm:pt modelId="{63367AE5-6EE6-2945-8633-37DCA75A9F31}" type="parTrans" cxnId="{912F9689-0E70-9842-ACE3-729BCED3E170}">
      <dgm:prSet/>
      <dgm:spPr/>
      <dgm:t>
        <a:bodyPr/>
        <a:lstStyle/>
        <a:p>
          <a:endParaRPr lang="en-US"/>
        </a:p>
      </dgm:t>
    </dgm:pt>
    <dgm:pt modelId="{5E9FE2B4-C62A-8A4B-A435-82B172E1FF4B}" type="sibTrans" cxnId="{912F9689-0E70-9842-ACE3-729BCED3E170}">
      <dgm:prSet/>
      <dgm:spPr/>
      <dgm:t>
        <a:bodyPr/>
        <a:lstStyle/>
        <a:p>
          <a:endParaRPr lang="en-US"/>
        </a:p>
      </dgm:t>
    </dgm:pt>
    <dgm:pt modelId="{4C897FAB-3F4F-2046-843B-249DCDE69E96}">
      <dgm:prSet phldrT="[Text]" custT="1"/>
      <dgm:spPr/>
      <dgm:t>
        <a:bodyPr/>
        <a:lstStyle/>
        <a:p>
          <a:r>
            <a:rPr lang="en-US" sz="1200" dirty="0"/>
            <a:t>Provide free basic health care</a:t>
          </a:r>
        </a:p>
      </dgm:t>
    </dgm:pt>
    <dgm:pt modelId="{ADCBE0A4-80C7-3F41-B2A7-252F4640D10E}" type="parTrans" cxnId="{F9BD5D91-6883-E649-822E-1636D0E1A139}">
      <dgm:prSet/>
      <dgm:spPr/>
      <dgm:t>
        <a:bodyPr/>
        <a:lstStyle/>
        <a:p>
          <a:endParaRPr lang="en-US"/>
        </a:p>
      </dgm:t>
    </dgm:pt>
    <dgm:pt modelId="{324C27E7-DC30-9244-A4AD-17FC8EE51C31}" type="sibTrans" cxnId="{F9BD5D91-6883-E649-822E-1636D0E1A139}">
      <dgm:prSet/>
      <dgm:spPr/>
      <dgm:t>
        <a:bodyPr/>
        <a:lstStyle/>
        <a:p>
          <a:endParaRPr lang="en-US"/>
        </a:p>
      </dgm:t>
    </dgm:pt>
    <dgm:pt modelId="{B1FA244B-7E33-2D4B-8D99-43A1237739B5}">
      <dgm:prSet phldrT="[Text]" custT="1"/>
      <dgm:spPr/>
      <dgm:t>
        <a:bodyPr/>
        <a:lstStyle/>
        <a:p>
          <a:r>
            <a:rPr lang="en-US" sz="1200" dirty="0"/>
            <a:t>Introduce new healthcare reforms</a:t>
          </a:r>
        </a:p>
      </dgm:t>
    </dgm:pt>
    <dgm:pt modelId="{592F4806-6F82-2940-B971-DE090EE1BF6F}" type="parTrans" cxnId="{11BBAC1B-5F1F-7C4F-AB42-E12EBD159FB8}">
      <dgm:prSet/>
      <dgm:spPr/>
      <dgm:t>
        <a:bodyPr/>
        <a:lstStyle/>
        <a:p>
          <a:endParaRPr lang="en-US"/>
        </a:p>
      </dgm:t>
    </dgm:pt>
    <dgm:pt modelId="{02B48957-F407-4446-927B-C1F2FFD623F4}" type="sibTrans" cxnId="{11BBAC1B-5F1F-7C4F-AB42-E12EBD159FB8}">
      <dgm:prSet/>
      <dgm:spPr/>
      <dgm:t>
        <a:bodyPr/>
        <a:lstStyle/>
        <a:p>
          <a:endParaRPr lang="en-US"/>
        </a:p>
      </dgm:t>
    </dgm:pt>
    <dgm:pt modelId="{5F257EC0-4281-354D-BF3F-6BA58C62677C}">
      <dgm:prSet phldrT="[Text]" custT="1"/>
      <dgm:spPr/>
      <dgm:t>
        <a:bodyPr/>
        <a:lstStyle/>
        <a:p>
          <a:r>
            <a:rPr lang="en-US" sz="1200" dirty="0"/>
            <a:t>Three cleans movement and three exterminations movements</a:t>
          </a:r>
        </a:p>
      </dgm:t>
    </dgm:pt>
    <dgm:pt modelId="{3A7CA123-786F-5048-8CBB-019C6752D94C}" type="parTrans" cxnId="{58EAC4F9-B764-7942-94E1-4A687ABF2E64}">
      <dgm:prSet/>
      <dgm:spPr/>
      <dgm:t>
        <a:bodyPr/>
        <a:lstStyle/>
        <a:p>
          <a:endParaRPr lang="en-US"/>
        </a:p>
      </dgm:t>
    </dgm:pt>
    <dgm:pt modelId="{7D6EBAA9-30C7-3146-9A9C-DBD568B3084D}" type="sibTrans" cxnId="{58EAC4F9-B764-7942-94E1-4A687ABF2E64}">
      <dgm:prSet/>
      <dgm:spPr/>
      <dgm:t>
        <a:bodyPr/>
        <a:lstStyle/>
        <a:p>
          <a:endParaRPr lang="en-US"/>
        </a:p>
      </dgm:t>
    </dgm:pt>
    <dgm:pt modelId="{43F5024B-2DAB-B640-B0C3-8217210F0411}" type="pres">
      <dgm:prSet presAssocID="{64183463-16FD-3340-918B-2BFFEF1FEF6F}" presName="theList" presStyleCnt="0">
        <dgm:presLayoutVars>
          <dgm:dir/>
          <dgm:animLvl val="lvl"/>
          <dgm:resizeHandles val="exact"/>
        </dgm:presLayoutVars>
      </dgm:prSet>
      <dgm:spPr/>
    </dgm:pt>
    <dgm:pt modelId="{F9880ED7-F3F4-5C4C-AF2E-EFFF93CE473C}" type="pres">
      <dgm:prSet presAssocID="{1CFBAF93-80BA-0E41-8C35-8136928A0091}" presName="compNode" presStyleCnt="0"/>
      <dgm:spPr/>
    </dgm:pt>
    <dgm:pt modelId="{9D0DB5ED-45BA-DC42-8FF5-AA315E21CFC6}" type="pres">
      <dgm:prSet presAssocID="{1CFBAF93-80BA-0E41-8C35-8136928A0091}" presName="noGeometry" presStyleCnt="0"/>
      <dgm:spPr/>
    </dgm:pt>
    <dgm:pt modelId="{6BC82421-5B5E-FA4D-9E45-9B7078282E38}" type="pres">
      <dgm:prSet presAssocID="{1CFBAF93-80BA-0E41-8C35-8136928A0091}" presName="childTextVisible" presStyleLbl="bgAccFollowNode1" presStyleIdx="0" presStyleCnt="3">
        <dgm:presLayoutVars>
          <dgm:bulletEnabled val="1"/>
        </dgm:presLayoutVars>
      </dgm:prSet>
      <dgm:spPr/>
    </dgm:pt>
    <dgm:pt modelId="{34903C5C-08DF-B247-B35B-C0632840FB07}" type="pres">
      <dgm:prSet presAssocID="{1CFBAF93-80BA-0E41-8C35-8136928A0091}" presName="childTextHidden" presStyleLbl="bgAccFollowNode1" presStyleIdx="0" presStyleCnt="3"/>
      <dgm:spPr/>
    </dgm:pt>
    <dgm:pt modelId="{240ABA97-04B1-CE45-848D-071CB9740F89}" type="pres">
      <dgm:prSet presAssocID="{1CFBAF93-80BA-0E41-8C35-8136928A0091}" presName="parentText" presStyleLbl="node1" presStyleIdx="0" presStyleCnt="3" custScaleX="86539" custScaleY="98836">
        <dgm:presLayoutVars>
          <dgm:chMax val="1"/>
          <dgm:bulletEnabled val="1"/>
        </dgm:presLayoutVars>
      </dgm:prSet>
      <dgm:spPr/>
    </dgm:pt>
    <dgm:pt modelId="{A3626BE0-2CA4-3B47-913D-2195C1473E47}" type="pres">
      <dgm:prSet presAssocID="{1CFBAF93-80BA-0E41-8C35-8136928A0091}" presName="aSpace" presStyleCnt="0"/>
      <dgm:spPr/>
    </dgm:pt>
    <dgm:pt modelId="{2F371CF5-92BB-A44B-B495-AD1E4FF5C254}" type="pres">
      <dgm:prSet presAssocID="{0F582486-707F-3B46-86F0-AB26908E46B7}" presName="compNode" presStyleCnt="0"/>
      <dgm:spPr/>
    </dgm:pt>
    <dgm:pt modelId="{8DA505FA-51FD-E244-9B76-8CF568FEB8B4}" type="pres">
      <dgm:prSet presAssocID="{0F582486-707F-3B46-86F0-AB26908E46B7}" presName="noGeometry" presStyleCnt="0"/>
      <dgm:spPr/>
    </dgm:pt>
    <dgm:pt modelId="{11A654FE-7B65-1A49-9BE7-2FD8C1F27D9B}" type="pres">
      <dgm:prSet presAssocID="{0F582486-707F-3B46-86F0-AB26908E46B7}" presName="childTextVisible" presStyleLbl="bgAccFollowNode1" presStyleIdx="1" presStyleCnt="3" custScaleY="100060">
        <dgm:presLayoutVars>
          <dgm:bulletEnabled val="1"/>
        </dgm:presLayoutVars>
      </dgm:prSet>
      <dgm:spPr/>
    </dgm:pt>
    <dgm:pt modelId="{076A7124-5CD9-BD44-A150-AD8B88A9DC06}" type="pres">
      <dgm:prSet presAssocID="{0F582486-707F-3B46-86F0-AB26908E46B7}" presName="childTextHidden" presStyleLbl="bgAccFollowNode1" presStyleIdx="1" presStyleCnt="3"/>
      <dgm:spPr/>
    </dgm:pt>
    <dgm:pt modelId="{7F35A33E-D7F4-5145-B5FE-08664F4495FC}" type="pres">
      <dgm:prSet presAssocID="{0F582486-707F-3B46-86F0-AB26908E46B7}" presName="parentText" presStyleLbl="node1" presStyleIdx="1" presStyleCnt="3" custScaleX="94683" custScaleY="118174">
        <dgm:presLayoutVars>
          <dgm:chMax val="1"/>
          <dgm:bulletEnabled val="1"/>
        </dgm:presLayoutVars>
      </dgm:prSet>
      <dgm:spPr/>
    </dgm:pt>
    <dgm:pt modelId="{573C121D-BA3A-EF4F-B697-960DF90B0C3C}" type="pres">
      <dgm:prSet presAssocID="{0F582486-707F-3B46-86F0-AB26908E46B7}" presName="aSpace" presStyleCnt="0"/>
      <dgm:spPr/>
    </dgm:pt>
    <dgm:pt modelId="{D6641D40-873F-3C4F-9408-A72A88FE493C}" type="pres">
      <dgm:prSet presAssocID="{4ACDE055-34AB-5441-8ADB-D7AE41B9A9D4}" presName="compNode" presStyleCnt="0"/>
      <dgm:spPr/>
    </dgm:pt>
    <dgm:pt modelId="{5AAB45E9-09AC-4049-9B63-81C25E3779C2}" type="pres">
      <dgm:prSet presAssocID="{4ACDE055-34AB-5441-8ADB-D7AE41B9A9D4}" presName="noGeometry" presStyleCnt="0"/>
      <dgm:spPr/>
    </dgm:pt>
    <dgm:pt modelId="{541DEA38-BCC5-E043-AB21-21597241B67A}" type="pres">
      <dgm:prSet presAssocID="{4ACDE055-34AB-5441-8ADB-D7AE41B9A9D4}" presName="childTextVisible" presStyleLbl="bgAccFollowNode1" presStyleIdx="2" presStyleCnt="3" custScaleX="127117" custLinFactNeighborX="11736" custLinFactNeighborY="-614">
        <dgm:presLayoutVars>
          <dgm:bulletEnabled val="1"/>
        </dgm:presLayoutVars>
      </dgm:prSet>
      <dgm:spPr/>
    </dgm:pt>
    <dgm:pt modelId="{F8005AB9-1123-CE41-8D7C-A00494FB20F8}" type="pres">
      <dgm:prSet presAssocID="{4ACDE055-34AB-5441-8ADB-D7AE41B9A9D4}" presName="childTextHidden" presStyleLbl="bgAccFollowNode1" presStyleIdx="2" presStyleCnt="3"/>
      <dgm:spPr/>
    </dgm:pt>
    <dgm:pt modelId="{1B0D434E-E936-2348-B521-5C43A098936F}" type="pres">
      <dgm:prSet presAssocID="{4ACDE055-34AB-5441-8ADB-D7AE41B9A9D4}" presName="parentText" presStyleLbl="node1" presStyleIdx="2" presStyleCnt="3" custScaleX="83051" custScaleY="101571" custLinFactNeighborX="-12892" custLinFactNeighborY="-3014">
        <dgm:presLayoutVars>
          <dgm:chMax val="1"/>
          <dgm:bulletEnabled val="1"/>
        </dgm:presLayoutVars>
      </dgm:prSet>
      <dgm:spPr/>
    </dgm:pt>
  </dgm:ptLst>
  <dgm:cxnLst>
    <dgm:cxn modelId="{43658C00-5BB5-1849-A086-330C1F5FD471}" type="presOf" srcId="{B1FA244B-7E33-2D4B-8D99-43A1237739B5}" destId="{F8005AB9-1123-CE41-8D7C-A00494FB20F8}" srcOrd="1" destOrd="2" presId="urn:microsoft.com/office/officeart/2005/8/layout/hProcess6"/>
    <dgm:cxn modelId="{99E7DC04-1AEC-E244-B094-48444C994490}" srcId="{1CFBAF93-80BA-0E41-8C35-8136928A0091}" destId="{BF166F5D-2AC1-9546-8489-73979B9F44E5}" srcOrd="1" destOrd="0" parTransId="{928FA980-F244-2F4F-BA4A-6F7DF8393977}" sibTransId="{B4C45C5A-50CA-DD43-BD6A-0668CDB9601D}"/>
    <dgm:cxn modelId="{6AD4DA07-A1CC-F249-BF4C-28B370BE8227}" type="presOf" srcId="{12AF1D40-B9E5-1B46-9EBC-0E25F47922B5}" destId="{34903C5C-08DF-B247-B35B-C0632840FB07}" srcOrd="1" destOrd="0" presId="urn:microsoft.com/office/officeart/2005/8/layout/hProcess6"/>
    <dgm:cxn modelId="{11BBAC1B-5F1F-7C4F-AB42-E12EBD159FB8}" srcId="{4ACDE055-34AB-5441-8ADB-D7AE41B9A9D4}" destId="{B1FA244B-7E33-2D4B-8D99-43A1237739B5}" srcOrd="2" destOrd="0" parTransId="{592F4806-6F82-2940-B971-DE090EE1BF6F}" sibTransId="{02B48957-F407-4446-927B-C1F2FFD623F4}"/>
    <dgm:cxn modelId="{DFF80E25-0C29-C341-B7C4-75FDAB8B4AB3}" type="presOf" srcId="{4C897FAB-3F4F-2046-843B-249DCDE69E96}" destId="{F8005AB9-1123-CE41-8D7C-A00494FB20F8}" srcOrd="1" destOrd="1" presId="urn:microsoft.com/office/officeart/2005/8/layout/hProcess6"/>
    <dgm:cxn modelId="{2E95982B-56A0-084A-A6DA-F52B15169FB2}" type="presOf" srcId="{4C897FAB-3F4F-2046-843B-249DCDE69E96}" destId="{541DEA38-BCC5-E043-AB21-21597241B67A}" srcOrd="0" destOrd="1" presId="urn:microsoft.com/office/officeart/2005/8/layout/hProcess6"/>
    <dgm:cxn modelId="{ED3CBD2B-DE86-6543-9A28-5A57F3FF4CAC}" type="presOf" srcId="{5F257EC0-4281-354D-BF3F-6BA58C62677C}" destId="{541DEA38-BCC5-E043-AB21-21597241B67A}" srcOrd="0" destOrd="3" presId="urn:microsoft.com/office/officeart/2005/8/layout/hProcess6"/>
    <dgm:cxn modelId="{04E83C2E-F717-6B4C-A056-04BF7273048F}" type="presOf" srcId="{CF9E88F3-EAD9-7C45-AF6E-F9D7DED03545}" destId="{076A7124-5CD9-BD44-A150-AD8B88A9DC06}" srcOrd="1" destOrd="2" presId="urn:microsoft.com/office/officeart/2005/8/layout/hProcess6"/>
    <dgm:cxn modelId="{B1452B43-A5C9-CA45-8390-6F79D3B30CFE}" srcId="{64183463-16FD-3340-918B-2BFFEF1FEF6F}" destId="{1CFBAF93-80BA-0E41-8C35-8136928A0091}" srcOrd="0" destOrd="0" parTransId="{31200FF9-D1A3-6F42-8BF6-3C1EA0048D88}" sibTransId="{4DF675CE-DBE5-764E-AC6C-89ACBBDDD66E}"/>
    <dgm:cxn modelId="{B8447146-6E90-BF4B-A3FE-5B7EA0B065BF}" type="presOf" srcId="{5F257EC0-4281-354D-BF3F-6BA58C62677C}" destId="{F8005AB9-1123-CE41-8D7C-A00494FB20F8}" srcOrd="1" destOrd="3" presId="urn:microsoft.com/office/officeart/2005/8/layout/hProcess6"/>
    <dgm:cxn modelId="{2A292552-9F3C-9D45-A345-55C3070E910E}" srcId="{0F582486-707F-3B46-86F0-AB26908E46B7}" destId="{CF9E88F3-EAD9-7C45-AF6E-F9D7DED03545}" srcOrd="2" destOrd="0" parTransId="{0AB10FC3-94CC-764F-B72E-EDEEB7444E0F}" sibTransId="{E96E0A6B-C53E-E64C-A361-FFD332D9373C}"/>
    <dgm:cxn modelId="{1EFE4A59-173F-DB44-BB0A-4143088BB78D}" type="presOf" srcId="{1FA6C564-AB42-3F45-BB9D-F88D1437DA64}" destId="{076A7124-5CD9-BD44-A150-AD8B88A9DC06}" srcOrd="1" destOrd="1" presId="urn:microsoft.com/office/officeart/2005/8/layout/hProcess6"/>
    <dgm:cxn modelId="{E4795E62-DD87-D448-AA7C-FA8503947D7A}" srcId="{0F582486-707F-3B46-86F0-AB26908E46B7}" destId="{E65BE911-CA47-0448-AA37-A1AC2E7F7882}" srcOrd="0" destOrd="0" parTransId="{30824B61-42FD-B749-89C2-9A6921DEF3E5}" sibTransId="{3FCDA155-5013-9943-993E-AEC274304E7F}"/>
    <dgm:cxn modelId="{C2BF9972-89A6-C245-BCDE-4463105B8F25}" type="presOf" srcId="{B1FA244B-7E33-2D4B-8D99-43A1237739B5}" destId="{541DEA38-BCC5-E043-AB21-21597241B67A}" srcOrd="0" destOrd="2" presId="urn:microsoft.com/office/officeart/2005/8/layout/hProcess6"/>
    <dgm:cxn modelId="{F525507E-47C3-204D-962E-86730E020AA8}" srcId="{1CFBAF93-80BA-0E41-8C35-8136928A0091}" destId="{12AF1D40-B9E5-1B46-9EBC-0E25F47922B5}" srcOrd="0" destOrd="0" parTransId="{7A5B346E-FFEF-EE44-929A-229353A98E46}" sibTransId="{04E12733-6362-B74C-A846-DB5D78B1DF70}"/>
    <dgm:cxn modelId="{921D187F-219F-0D4B-9ED6-83EE867B3DB8}" type="presOf" srcId="{BF166F5D-2AC1-9546-8489-73979B9F44E5}" destId="{34903C5C-08DF-B247-B35B-C0632840FB07}" srcOrd="1" destOrd="1" presId="urn:microsoft.com/office/officeart/2005/8/layout/hProcess6"/>
    <dgm:cxn modelId="{912F9689-0E70-9842-ACE3-729BCED3E170}" srcId="{0F582486-707F-3B46-86F0-AB26908E46B7}" destId="{1FA6C564-AB42-3F45-BB9D-F88D1437DA64}" srcOrd="1" destOrd="0" parTransId="{63367AE5-6EE6-2945-8633-37DCA75A9F31}" sibTransId="{5E9FE2B4-C62A-8A4B-A435-82B172E1FF4B}"/>
    <dgm:cxn modelId="{CCC86E8A-D1E3-9745-9BF6-2F93C9F8E38B}" type="presOf" srcId="{E65BE911-CA47-0448-AA37-A1AC2E7F7882}" destId="{076A7124-5CD9-BD44-A150-AD8B88A9DC06}" srcOrd="1" destOrd="0" presId="urn:microsoft.com/office/officeart/2005/8/layout/hProcess6"/>
    <dgm:cxn modelId="{F9BD5D91-6883-E649-822E-1636D0E1A139}" srcId="{4ACDE055-34AB-5441-8ADB-D7AE41B9A9D4}" destId="{4C897FAB-3F4F-2046-843B-249DCDE69E96}" srcOrd="1" destOrd="0" parTransId="{ADCBE0A4-80C7-3F41-B2A7-252F4640D10E}" sibTransId="{324C27E7-DC30-9244-A4AD-17FC8EE51C31}"/>
    <dgm:cxn modelId="{E13E2697-A153-C74F-8CFD-58EF4CDDDF41}" type="presOf" srcId="{12AF1D40-B9E5-1B46-9EBC-0E25F47922B5}" destId="{6BC82421-5B5E-FA4D-9E45-9B7078282E38}" srcOrd="0" destOrd="0" presId="urn:microsoft.com/office/officeart/2005/8/layout/hProcess6"/>
    <dgm:cxn modelId="{50C0C89C-BC04-7A4D-905E-12F9BE104A34}" type="presOf" srcId="{64183463-16FD-3340-918B-2BFFEF1FEF6F}" destId="{43F5024B-2DAB-B640-B0C3-8217210F0411}" srcOrd="0" destOrd="0" presId="urn:microsoft.com/office/officeart/2005/8/layout/hProcess6"/>
    <dgm:cxn modelId="{BF6567BB-2901-4848-9F27-5201F71EC478}" type="presOf" srcId="{4ACDE055-34AB-5441-8ADB-D7AE41B9A9D4}" destId="{1B0D434E-E936-2348-B521-5C43A098936F}" srcOrd="0" destOrd="0" presId="urn:microsoft.com/office/officeart/2005/8/layout/hProcess6"/>
    <dgm:cxn modelId="{026DA8BC-693A-EF40-91CA-EB3956DA625D}" type="presOf" srcId="{BF166F5D-2AC1-9546-8489-73979B9F44E5}" destId="{6BC82421-5B5E-FA4D-9E45-9B7078282E38}" srcOrd="0" destOrd="1" presId="urn:microsoft.com/office/officeart/2005/8/layout/hProcess6"/>
    <dgm:cxn modelId="{FAE398C1-8905-334A-ACC8-8AB87C73AC0C}" type="presOf" srcId="{1CFBAF93-80BA-0E41-8C35-8136928A0091}" destId="{240ABA97-04B1-CE45-848D-071CB9740F89}" srcOrd="0" destOrd="0" presId="urn:microsoft.com/office/officeart/2005/8/layout/hProcess6"/>
    <dgm:cxn modelId="{D7EDB1C4-EFC7-564B-851C-CE3CE9D9C2F0}" type="presOf" srcId="{1FA6C564-AB42-3F45-BB9D-F88D1437DA64}" destId="{11A654FE-7B65-1A49-9BE7-2FD8C1F27D9B}" srcOrd="0" destOrd="1" presId="urn:microsoft.com/office/officeart/2005/8/layout/hProcess6"/>
    <dgm:cxn modelId="{F2B05AC7-85B8-384C-8408-A32053CD560A}" srcId="{4ACDE055-34AB-5441-8ADB-D7AE41B9A9D4}" destId="{4F263E0F-CC20-6448-B6CB-9D21B41B2CE1}" srcOrd="0" destOrd="0" parTransId="{C0C9D8B7-CEEE-0D48-B7C2-1905499CE693}" sibTransId="{5D8E5221-817B-1249-9CF9-CCBBCB84FDFD}"/>
    <dgm:cxn modelId="{7E02EECE-DEA3-D840-A11E-EE5EE8F656C0}" type="presOf" srcId="{E65BE911-CA47-0448-AA37-A1AC2E7F7882}" destId="{11A654FE-7B65-1A49-9BE7-2FD8C1F27D9B}" srcOrd="0" destOrd="0" presId="urn:microsoft.com/office/officeart/2005/8/layout/hProcess6"/>
    <dgm:cxn modelId="{C0F440D3-2C78-4E4C-80AD-A75E15A9474A}" type="presOf" srcId="{0F582486-707F-3B46-86F0-AB26908E46B7}" destId="{7F35A33E-D7F4-5145-B5FE-08664F4495FC}" srcOrd="0" destOrd="0" presId="urn:microsoft.com/office/officeart/2005/8/layout/hProcess6"/>
    <dgm:cxn modelId="{1FDCB5D9-6FF4-C945-B01F-A9CEBA0968A2}" type="presOf" srcId="{4F263E0F-CC20-6448-B6CB-9D21B41B2CE1}" destId="{F8005AB9-1123-CE41-8D7C-A00494FB20F8}" srcOrd="1" destOrd="0" presId="urn:microsoft.com/office/officeart/2005/8/layout/hProcess6"/>
    <dgm:cxn modelId="{CB47D4E1-ED39-A844-AAEB-18866CA43E0F}" type="presOf" srcId="{4F263E0F-CC20-6448-B6CB-9D21B41B2CE1}" destId="{541DEA38-BCC5-E043-AB21-21597241B67A}" srcOrd="0" destOrd="0" presId="urn:microsoft.com/office/officeart/2005/8/layout/hProcess6"/>
    <dgm:cxn modelId="{6FC70CE6-4A7E-404A-9DE6-BA754730ABA4}" srcId="{64183463-16FD-3340-918B-2BFFEF1FEF6F}" destId="{4ACDE055-34AB-5441-8ADB-D7AE41B9A9D4}" srcOrd="2" destOrd="0" parTransId="{CD299411-FC2E-C24C-858B-6B76094B6A78}" sibTransId="{914145D5-273A-FD4E-B3A5-7DA9E3CEA2FD}"/>
    <dgm:cxn modelId="{58EAC4F9-B764-7942-94E1-4A687ABF2E64}" srcId="{4ACDE055-34AB-5441-8ADB-D7AE41B9A9D4}" destId="{5F257EC0-4281-354D-BF3F-6BA58C62677C}" srcOrd="3" destOrd="0" parTransId="{3A7CA123-786F-5048-8CBB-019C6752D94C}" sibTransId="{7D6EBAA9-30C7-3146-9A9C-DBD568B3084D}"/>
    <dgm:cxn modelId="{C05145FB-9720-854A-9679-8EE7B0F0015D}" type="presOf" srcId="{CF9E88F3-EAD9-7C45-AF6E-F9D7DED03545}" destId="{11A654FE-7B65-1A49-9BE7-2FD8C1F27D9B}" srcOrd="0" destOrd="2" presId="urn:microsoft.com/office/officeart/2005/8/layout/hProcess6"/>
    <dgm:cxn modelId="{053650FB-0CFE-A743-A4A7-D7B7862787E9}" srcId="{64183463-16FD-3340-918B-2BFFEF1FEF6F}" destId="{0F582486-707F-3B46-86F0-AB26908E46B7}" srcOrd="1" destOrd="0" parTransId="{1079E081-1C3A-DC4D-AD0F-A0899EDD4FB8}" sibTransId="{F2EDDD1C-4BBE-1A42-AA9B-1F981A5D56DA}"/>
    <dgm:cxn modelId="{EA65A5B2-ABBA-FD4B-ADCC-1C3F7D139B7A}" type="presParOf" srcId="{43F5024B-2DAB-B640-B0C3-8217210F0411}" destId="{F9880ED7-F3F4-5C4C-AF2E-EFFF93CE473C}" srcOrd="0" destOrd="0" presId="urn:microsoft.com/office/officeart/2005/8/layout/hProcess6"/>
    <dgm:cxn modelId="{79CC632F-0295-E145-ADA9-6AC24CB26B6B}" type="presParOf" srcId="{F9880ED7-F3F4-5C4C-AF2E-EFFF93CE473C}" destId="{9D0DB5ED-45BA-DC42-8FF5-AA315E21CFC6}" srcOrd="0" destOrd="0" presId="urn:microsoft.com/office/officeart/2005/8/layout/hProcess6"/>
    <dgm:cxn modelId="{3D5B0ADD-89CA-D64B-A9B1-272767EA0EF1}" type="presParOf" srcId="{F9880ED7-F3F4-5C4C-AF2E-EFFF93CE473C}" destId="{6BC82421-5B5E-FA4D-9E45-9B7078282E38}" srcOrd="1" destOrd="0" presId="urn:microsoft.com/office/officeart/2005/8/layout/hProcess6"/>
    <dgm:cxn modelId="{A8EA558A-5A32-8445-8700-FA9025E97C74}" type="presParOf" srcId="{F9880ED7-F3F4-5C4C-AF2E-EFFF93CE473C}" destId="{34903C5C-08DF-B247-B35B-C0632840FB07}" srcOrd="2" destOrd="0" presId="urn:microsoft.com/office/officeart/2005/8/layout/hProcess6"/>
    <dgm:cxn modelId="{3C9EABB9-6B29-C24D-A141-C466F0637CFA}" type="presParOf" srcId="{F9880ED7-F3F4-5C4C-AF2E-EFFF93CE473C}" destId="{240ABA97-04B1-CE45-848D-071CB9740F89}" srcOrd="3" destOrd="0" presId="urn:microsoft.com/office/officeart/2005/8/layout/hProcess6"/>
    <dgm:cxn modelId="{6CEEE2A0-872E-BF4C-818E-738EE5E2B78D}" type="presParOf" srcId="{43F5024B-2DAB-B640-B0C3-8217210F0411}" destId="{A3626BE0-2CA4-3B47-913D-2195C1473E47}" srcOrd="1" destOrd="0" presId="urn:microsoft.com/office/officeart/2005/8/layout/hProcess6"/>
    <dgm:cxn modelId="{EA73EE60-8D43-C440-9C43-D1697DAF6A97}" type="presParOf" srcId="{43F5024B-2DAB-B640-B0C3-8217210F0411}" destId="{2F371CF5-92BB-A44B-B495-AD1E4FF5C254}" srcOrd="2" destOrd="0" presId="urn:microsoft.com/office/officeart/2005/8/layout/hProcess6"/>
    <dgm:cxn modelId="{B9A86638-AE0D-AA41-8230-65A8D94BD28A}" type="presParOf" srcId="{2F371CF5-92BB-A44B-B495-AD1E4FF5C254}" destId="{8DA505FA-51FD-E244-9B76-8CF568FEB8B4}" srcOrd="0" destOrd="0" presId="urn:microsoft.com/office/officeart/2005/8/layout/hProcess6"/>
    <dgm:cxn modelId="{1133D83F-DEE0-DC49-91A3-367A092A3841}" type="presParOf" srcId="{2F371CF5-92BB-A44B-B495-AD1E4FF5C254}" destId="{11A654FE-7B65-1A49-9BE7-2FD8C1F27D9B}" srcOrd="1" destOrd="0" presId="urn:microsoft.com/office/officeart/2005/8/layout/hProcess6"/>
    <dgm:cxn modelId="{B85C8D4D-0B9A-984B-84EB-035BEA1A1DF8}" type="presParOf" srcId="{2F371CF5-92BB-A44B-B495-AD1E4FF5C254}" destId="{076A7124-5CD9-BD44-A150-AD8B88A9DC06}" srcOrd="2" destOrd="0" presId="urn:microsoft.com/office/officeart/2005/8/layout/hProcess6"/>
    <dgm:cxn modelId="{848BDA7A-0867-A742-8DED-7CC1D7B6424E}" type="presParOf" srcId="{2F371CF5-92BB-A44B-B495-AD1E4FF5C254}" destId="{7F35A33E-D7F4-5145-B5FE-08664F4495FC}" srcOrd="3" destOrd="0" presId="urn:microsoft.com/office/officeart/2005/8/layout/hProcess6"/>
    <dgm:cxn modelId="{D2AF476F-CE36-4543-A62D-A1C59DF53D62}" type="presParOf" srcId="{43F5024B-2DAB-B640-B0C3-8217210F0411}" destId="{573C121D-BA3A-EF4F-B697-960DF90B0C3C}" srcOrd="3" destOrd="0" presId="urn:microsoft.com/office/officeart/2005/8/layout/hProcess6"/>
    <dgm:cxn modelId="{8F6FAF15-3B65-B64F-BC82-5F815CF1D1F1}" type="presParOf" srcId="{43F5024B-2DAB-B640-B0C3-8217210F0411}" destId="{D6641D40-873F-3C4F-9408-A72A88FE493C}" srcOrd="4" destOrd="0" presId="urn:microsoft.com/office/officeart/2005/8/layout/hProcess6"/>
    <dgm:cxn modelId="{D2CEC0D4-00CE-AE4E-A363-690C86F9FA61}" type="presParOf" srcId="{D6641D40-873F-3C4F-9408-A72A88FE493C}" destId="{5AAB45E9-09AC-4049-9B63-81C25E3779C2}" srcOrd="0" destOrd="0" presId="urn:microsoft.com/office/officeart/2005/8/layout/hProcess6"/>
    <dgm:cxn modelId="{8E040FF8-80F5-644E-B1EF-93CA466BC6BD}" type="presParOf" srcId="{D6641D40-873F-3C4F-9408-A72A88FE493C}" destId="{541DEA38-BCC5-E043-AB21-21597241B67A}" srcOrd="1" destOrd="0" presId="urn:microsoft.com/office/officeart/2005/8/layout/hProcess6"/>
    <dgm:cxn modelId="{9240042D-DB3B-6F48-8610-7542DDDAC816}" type="presParOf" srcId="{D6641D40-873F-3C4F-9408-A72A88FE493C}" destId="{F8005AB9-1123-CE41-8D7C-A00494FB20F8}" srcOrd="2" destOrd="0" presId="urn:microsoft.com/office/officeart/2005/8/layout/hProcess6"/>
    <dgm:cxn modelId="{8C7DFDC2-CC92-D943-B6AA-1FE7F4EFB83A}" type="presParOf" srcId="{D6641D40-873F-3C4F-9408-A72A88FE493C}" destId="{1B0D434E-E936-2348-B521-5C43A098936F}"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764A91-62A3-CE4F-9E6E-3BA55D665B00}" type="doc">
      <dgm:prSet loTypeId="urn:microsoft.com/office/officeart/2005/8/layout/pyramid1" loCatId="" qsTypeId="urn:microsoft.com/office/officeart/2005/8/quickstyle/simple1" qsCatId="simple" csTypeId="urn:microsoft.com/office/officeart/2005/8/colors/accent1_3" csCatId="accent1" phldr="1"/>
      <dgm:spPr/>
      <dgm:t>
        <a:bodyPr/>
        <a:lstStyle/>
        <a:p>
          <a:endParaRPr lang="en-US"/>
        </a:p>
      </dgm:t>
    </dgm:pt>
    <dgm:pt modelId="{6E000F3A-8F73-C845-913D-EC886CF0286A}">
      <dgm:prSet phldrT="[Text]" custT="1"/>
      <dgm:spPr/>
      <dgm:t>
        <a:bodyPr/>
        <a:lstStyle/>
        <a:p>
          <a:pPr>
            <a:spcAft>
              <a:spcPct val="35000"/>
            </a:spcAft>
          </a:pPr>
          <a:endParaRPr lang="en-US" sz="1200" dirty="0">
            <a:solidFill>
              <a:schemeClr val="bg1">
                <a:lumMod val="95000"/>
              </a:schemeClr>
            </a:solidFill>
          </a:endParaRPr>
        </a:p>
        <a:p>
          <a:pPr>
            <a:spcAft>
              <a:spcPct val="35000"/>
            </a:spcAft>
          </a:pPr>
          <a:endParaRPr lang="en-US" sz="1200" dirty="0">
            <a:solidFill>
              <a:schemeClr val="bg1">
                <a:lumMod val="95000"/>
              </a:schemeClr>
            </a:solidFill>
          </a:endParaRPr>
        </a:p>
        <a:p>
          <a:pPr>
            <a:spcAft>
              <a:spcPct val="35000"/>
            </a:spcAft>
          </a:pPr>
          <a:endParaRPr lang="en-US" sz="1400" dirty="0">
            <a:solidFill>
              <a:schemeClr val="bg1">
                <a:lumMod val="95000"/>
              </a:schemeClr>
            </a:solidFill>
          </a:endParaRPr>
        </a:p>
        <a:p>
          <a:pPr>
            <a:spcAft>
              <a:spcPts val="0"/>
            </a:spcAft>
          </a:pPr>
          <a:r>
            <a:rPr lang="en-US" sz="1400" dirty="0">
              <a:solidFill>
                <a:schemeClr val="bg1">
                  <a:lumMod val="95000"/>
                </a:schemeClr>
              </a:solidFill>
            </a:rPr>
            <a:t>National </a:t>
          </a:r>
        </a:p>
        <a:p>
          <a:pPr>
            <a:spcAft>
              <a:spcPts val="0"/>
            </a:spcAft>
          </a:pPr>
          <a:r>
            <a:rPr lang="en-US" sz="1400" dirty="0">
              <a:solidFill>
                <a:schemeClr val="bg1">
                  <a:lumMod val="95000"/>
                </a:schemeClr>
              </a:solidFill>
            </a:rPr>
            <a:t>level</a:t>
          </a:r>
        </a:p>
      </dgm:t>
    </dgm:pt>
    <dgm:pt modelId="{85863339-944E-064E-8D06-0307560117EA}" type="parTrans" cxnId="{8353F0BF-F8B1-5D40-9DCA-E5BE96D1966F}">
      <dgm:prSet/>
      <dgm:spPr/>
      <dgm:t>
        <a:bodyPr/>
        <a:lstStyle/>
        <a:p>
          <a:endParaRPr lang="en-US"/>
        </a:p>
      </dgm:t>
    </dgm:pt>
    <dgm:pt modelId="{F1A663C0-DE66-0946-9CEB-45E1F10158F7}" type="sibTrans" cxnId="{8353F0BF-F8B1-5D40-9DCA-E5BE96D1966F}">
      <dgm:prSet/>
      <dgm:spPr/>
      <dgm:t>
        <a:bodyPr/>
        <a:lstStyle/>
        <a:p>
          <a:endParaRPr lang="en-US"/>
        </a:p>
      </dgm:t>
    </dgm:pt>
    <dgm:pt modelId="{D4DF036B-36A1-FF45-A254-56B1B1F3D355}">
      <dgm:prSet phldrT="[Text]" custT="1"/>
      <dgm:spPr/>
      <dgm:t>
        <a:bodyPr/>
        <a:lstStyle/>
        <a:p>
          <a:r>
            <a:rPr lang="en-US" sz="1800" dirty="0">
              <a:solidFill>
                <a:schemeClr val="bg1">
                  <a:lumMod val="95000"/>
                </a:schemeClr>
              </a:solidFill>
            </a:rPr>
            <a:t>63 provinces</a:t>
          </a:r>
        </a:p>
      </dgm:t>
    </dgm:pt>
    <dgm:pt modelId="{F8AE9BCA-22D7-424A-AFFC-3D138E23B1CC}" type="parTrans" cxnId="{FF0309FE-AE78-4B48-971E-FDF3B5EEA122}">
      <dgm:prSet/>
      <dgm:spPr/>
      <dgm:t>
        <a:bodyPr/>
        <a:lstStyle/>
        <a:p>
          <a:endParaRPr lang="en-US"/>
        </a:p>
      </dgm:t>
    </dgm:pt>
    <dgm:pt modelId="{2FA9A1A3-12C5-1341-BA4F-D1A0F6BA487A}" type="sibTrans" cxnId="{FF0309FE-AE78-4B48-971E-FDF3B5EEA122}">
      <dgm:prSet/>
      <dgm:spPr/>
      <dgm:t>
        <a:bodyPr/>
        <a:lstStyle/>
        <a:p>
          <a:endParaRPr lang="en-US"/>
        </a:p>
      </dgm:t>
    </dgm:pt>
    <dgm:pt modelId="{B23B12E6-8A35-7648-8B34-13CD3EEF81CE}">
      <dgm:prSet phldrT="[Text]" custT="1"/>
      <dgm:spPr/>
      <dgm:t>
        <a:bodyPr/>
        <a:lstStyle/>
        <a:p>
          <a:r>
            <a:rPr lang="en-US" sz="2800" dirty="0">
              <a:solidFill>
                <a:schemeClr val="bg1">
                  <a:lumMod val="95000"/>
                </a:schemeClr>
              </a:solidFill>
            </a:rPr>
            <a:t>708 districts</a:t>
          </a:r>
        </a:p>
      </dgm:t>
    </dgm:pt>
    <dgm:pt modelId="{57043CBC-C97F-164F-AE26-2E8A7D6F31E1}" type="parTrans" cxnId="{1544946E-C3EA-B046-A90E-4DFF9EB66DB5}">
      <dgm:prSet/>
      <dgm:spPr/>
      <dgm:t>
        <a:bodyPr/>
        <a:lstStyle/>
        <a:p>
          <a:endParaRPr lang="en-US"/>
        </a:p>
      </dgm:t>
    </dgm:pt>
    <dgm:pt modelId="{B81F7263-A9E1-4046-8F61-8D67C8DB8C0A}" type="sibTrans" cxnId="{1544946E-C3EA-B046-A90E-4DFF9EB66DB5}">
      <dgm:prSet/>
      <dgm:spPr/>
      <dgm:t>
        <a:bodyPr/>
        <a:lstStyle/>
        <a:p>
          <a:endParaRPr lang="en-US"/>
        </a:p>
      </dgm:t>
    </dgm:pt>
    <dgm:pt modelId="{96E9ED06-435C-3A44-9B49-96EE65BFCE4C}">
      <dgm:prSet custT="1"/>
      <dgm:spPr/>
      <dgm:t>
        <a:bodyPr/>
        <a:lstStyle/>
        <a:p>
          <a:r>
            <a:rPr lang="en-US" sz="2800" dirty="0">
              <a:solidFill>
                <a:schemeClr val="bg1">
                  <a:lumMod val="95000"/>
                </a:schemeClr>
              </a:solidFill>
            </a:rPr>
            <a:t>11,162 communes</a:t>
          </a:r>
        </a:p>
      </dgm:t>
    </dgm:pt>
    <dgm:pt modelId="{42C48482-D79F-0949-86FD-70527FBD410B}" type="parTrans" cxnId="{797E1723-8B2F-3749-8314-77EC59039E5C}">
      <dgm:prSet/>
      <dgm:spPr/>
      <dgm:t>
        <a:bodyPr/>
        <a:lstStyle/>
        <a:p>
          <a:endParaRPr lang="en-US"/>
        </a:p>
      </dgm:t>
    </dgm:pt>
    <dgm:pt modelId="{BA60B2C1-9AEC-244C-8CD9-A062F66A1A88}" type="sibTrans" cxnId="{797E1723-8B2F-3749-8314-77EC59039E5C}">
      <dgm:prSet/>
      <dgm:spPr/>
      <dgm:t>
        <a:bodyPr/>
        <a:lstStyle/>
        <a:p>
          <a:endParaRPr lang="en-US"/>
        </a:p>
      </dgm:t>
    </dgm:pt>
    <dgm:pt modelId="{F83C817A-134D-1340-B060-05AB7BFE3FA3}" type="pres">
      <dgm:prSet presAssocID="{49764A91-62A3-CE4F-9E6E-3BA55D665B00}" presName="Name0" presStyleCnt="0">
        <dgm:presLayoutVars>
          <dgm:dir/>
          <dgm:animLvl val="lvl"/>
          <dgm:resizeHandles val="exact"/>
        </dgm:presLayoutVars>
      </dgm:prSet>
      <dgm:spPr/>
    </dgm:pt>
    <dgm:pt modelId="{8CFF029A-4CB6-544C-B7F7-9AB4BFFCFC17}" type="pres">
      <dgm:prSet presAssocID="{6E000F3A-8F73-C845-913D-EC886CF0286A}" presName="Name8" presStyleCnt="0"/>
      <dgm:spPr/>
    </dgm:pt>
    <dgm:pt modelId="{C416C9A4-8740-6F43-BB19-22D91C9347F1}" type="pres">
      <dgm:prSet presAssocID="{6E000F3A-8F73-C845-913D-EC886CF0286A}" presName="level" presStyleLbl="node1" presStyleIdx="0" presStyleCnt="4">
        <dgm:presLayoutVars>
          <dgm:chMax val="1"/>
          <dgm:bulletEnabled val="1"/>
        </dgm:presLayoutVars>
      </dgm:prSet>
      <dgm:spPr/>
    </dgm:pt>
    <dgm:pt modelId="{CA4A6003-E71C-724C-996F-C5A9C6E0080B}" type="pres">
      <dgm:prSet presAssocID="{6E000F3A-8F73-C845-913D-EC886CF0286A}" presName="levelTx" presStyleLbl="revTx" presStyleIdx="0" presStyleCnt="0">
        <dgm:presLayoutVars>
          <dgm:chMax val="1"/>
          <dgm:bulletEnabled val="1"/>
        </dgm:presLayoutVars>
      </dgm:prSet>
      <dgm:spPr/>
    </dgm:pt>
    <dgm:pt modelId="{B2A9FE98-2AD3-B445-965E-3D37CDA6B1FA}" type="pres">
      <dgm:prSet presAssocID="{D4DF036B-36A1-FF45-A254-56B1B1F3D355}" presName="Name8" presStyleCnt="0"/>
      <dgm:spPr/>
    </dgm:pt>
    <dgm:pt modelId="{064513CD-8CB7-D14D-86D8-2F890CC9E4E5}" type="pres">
      <dgm:prSet presAssocID="{D4DF036B-36A1-FF45-A254-56B1B1F3D355}" presName="level" presStyleLbl="node1" presStyleIdx="1" presStyleCnt="4">
        <dgm:presLayoutVars>
          <dgm:chMax val="1"/>
          <dgm:bulletEnabled val="1"/>
        </dgm:presLayoutVars>
      </dgm:prSet>
      <dgm:spPr/>
    </dgm:pt>
    <dgm:pt modelId="{B25D2236-72ED-494E-B3FB-4ABD788C263E}" type="pres">
      <dgm:prSet presAssocID="{D4DF036B-36A1-FF45-A254-56B1B1F3D355}" presName="levelTx" presStyleLbl="revTx" presStyleIdx="0" presStyleCnt="0">
        <dgm:presLayoutVars>
          <dgm:chMax val="1"/>
          <dgm:bulletEnabled val="1"/>
        </dgm:presLayoutVars>
      </dgm:prSet>
      <dgm:spPr/>
    </dgm:pt>
    <dgm:pt modelId="{58DE66C4-00CA-B046-B2CC-5F3E38C7D54E}" type="pres">
      <dgm:prSet presAssocID="{B23B12E6-8A35-7648-8B34-13CD3EEF81CE}" presName="Name8" presStyleCnt="0"/>
      <dgm:spPr/>
    </dgm:pt>
    <dgm:pt modelId="{E86E4A48-80B1-FF49-971E-ADA3FBE9BEA7}" type="pres">
      <dgm:prSet presAssocID="{B23B12E6-8A35-7648-8B34-13CD3EEF81CE}" presName="level" presStyleLbl="node1" presStyleIdx="2" presStyleCnt="4">
        <dgm:presLayoutVars>
          <dgm:chMax val="1"/>
          <dgm:bulletEnabled val="1"/>
        </dgm:presLayoutVars>
      </dgm:prSet>
      <dgm:spPr/>
    </dgm:pt>
    <dgm:pt modelId="{3B49FD71-B4DB-D44B-B71A-F02A0CECDFAF}" type="pres">
      <dgm:prSet presAssocID="{B23B12E6-8A35-7648-8B34-13CD3EEF81CE}" presName="levelTx" presStyleLbl="revTx" presStyleIdx="0" presStyleCnt="0">
        <dgm:presLayoutVars>
          <dgm:chMax val="1"/>
          <dgm:bulletEnabled val="1"/>
        </dgm:presLayoutVars>
      </dgm:prSet>
      <dgm:spPr/>
    </dgm:pt>
    <dgm:pt modelId="{B0649236-6406-1748-B5A4-47DE58A526FD}" type="pres">
      <dgm:prSet presAssocID="{96E9ED06-435C-3A44-9B49-96EE65BFCE4C}" presName="Name8" presStyleCnt="0"/>
      <dgm:spPr/>
    </dgm:pt>
    <dgm:pt modelId="{F9757E96-C0C9-3B4D-96CC-040BFD919AED}" type="pres">
      <dgm:prSet presAssocID="{96E9ED06-435C-3A44-9B49-96EE65BFCE4C}" presName="level" presStyleLbl="node1" presStyleIdx="3" presStyleCnt="4">
        <dgm:presLayoutVars>
          <dgm:chMax val="1"/>
          <dgm:bulletEnabled val="1"/>
        </dgm:presLayoutVars>
      </dgm:prSet>
      <dgm:spPr/>
    </dgm:pt>
    <dgm:pt modelId="{4086478A-12CB-934E-B6ED-B419A97A36E8}" type="pres">
      <dgm:prSet presAssocID="{96E9ED06-435C-3A44-9B49-96EE65BFCE4C}" presName="levelTx" presStyleLbl="revTx" presStyleIdx="0" presStyleCnt="0">
        <dgm:presLayoutVars>
          <dgm:chMax val="1"/>
          <dgm:bulletEnabled val="1"/>
        </dgm:presLayoutVars>
      </dgm:prSet>
      <dgm:spPr/>
    </dgm:pt>
  </dgm:ptLst>
  <dgm:cxnLst>
    <dgm:cxn modelId="{797E1723-8B2F-3749-8314-77EC59039E5C}" srcId="{49764A91-62A3-CE4F-9E6E-3BA55D665B00}" destId="{96E9ED06-435C-3A44-9B49-96EE65BFCE4C}" srcOrd="3" destOrd="0" parTransId="{42C48482-D79F-0949-86FD-70527FBD410B}" sibTransId="{BA60B2C1-9AEC-244C-8CD9-A062F66A1A88}"/>
    <dgm:cxn modelId="{1544946E-C3EA-B046-A90E-4DFF9EB66DB5}" srcId="{49764A91-62A3-CE4F-9E6E-3BA55D665B00}" destId="{B23B12E6-8A35-7648-8B34-13CD3EEF81CE}" srcOrd="2" destOrd="0" parTransId="{57043CBC-C97F-164F-AE26-2E8A7D6F31E1}" sibTransId="{B81F7263-A9E1-4046-8F61-8D67C8DB8C0A}"/>
    <dgm:cxn modelId="{A800197C-09A7-324B-A372-B5A36F999049}" type="presOf" srcId="{96E9ED06-435C-3A44-9B49-96EE65BFCE4C}" destId="{F9757E96-C0C9-3B4D-96CC-040BFD919AED}" srcOrd="0" destOrd="0" presId="urn:microsoft.com/office/officeart/2005/8/layout/pyramid1"/>
    <dgm:cxn modelId="{C97DD78F-F868-3741-B474-9853B60A3CF7}" type="presOf" srcId="{6E000F3A-8F73-C845-913D-EC886CF0286A}" destId="{CA4A6003-E71C-724C-996F-C5A9C6E0080B}" srcOrd="1" destOrd="0" presId="urn:microsoft.com/office/officeart/2005/8/layout/pyramid1"/>
    <dgm:cxn modelId="{846F11A8-6CCF-1245-8C3B-CCD3DAEFDFE0}" type="presOf" srcId="{6E000F3A-8F73-C845-913D-EC886CF0286A}" destId="{C416C9A4-8740-6F43-BB19-22D91C9347F1}" srcOrd="0" destOrd="0" presId="urn:microsoft.com/office/officeart/2005/8/layout/pyramid1"/>
    <dgm:cxn modelId="{8353F0BF-F8B1-5D40-9DCA-E5BE96D1966F}" srcId="{49764A91-62A3-CE4F-9E6E-3BA55D665B00}" destId="{6E000F3A-8F73-C845-913D-EC886CF0286A}" srcOrd="0" destOrd="0" parTransId="{85863339-944E-064E-8D06-0307560117EA}" sibTransId="{F1A663C0-DE66-0946-9CEB-45E1F10158F7}"/>
    <dgm:cxn modelId="{A529CCD3-C641-D946-A91A-F78A597F2CCF}" type="presOf" srcId="{B23B12E6-8A35-7648-8B34-13CD3EEF81CE}" destId="{3B49FD71-B4DB-D44B-B71A-F02A0CECDFAF}" srcOrd="1" destOrd="0" presId="urn:microsoft.com/office/officeart/2005/8/layout/pyramid1"/>
    <dgm:cxn modelId="{1795EDD3-9F3C-F34A-B719-34729C82A6C6}" type="presOf" srcId="{96E9ED06-435C-3A44-9B49-96EE65BFCE4C}" destId="{4086478A-12CB-934E-B6ED-B419A97A36E8}" srcOrd="1" destOrd="0" presId="urn:microsoft.com/office/officeart/2005/8/layout/pyramid1"/>
    <dgm:cxn modelId="{B2DF29DF-C435-C441-ABC1-22C4EE2AA686}" type="presOf" srcId="{D4DF036B-36A1-FF45-A254-56B1B1F3D355}" destId="{064513CD-8CB7-D14D-86D8-2F890CC9E4E5}" srcOrd="0" destOrd="0" presId="urn:microsoft.com/office/officeart/2005/8/layout/pyramid1"/>
    <dgm:cxn modelId="{DDEB15E9-506F-2C45-AB7C-B97CF9027A81}" type="presOf" srcId="{D4DF036B-36A1-FF45-A254-56B1B1F3D355}" destId="{B25D2236-72ED-494E-B3FB-4ABD788C263E}" srcOrd="1" destOrd="0" presId="urn:microsoft.com/office/officeart/2005/8/layout/pyramid1"/>
    <dgm:cxn modelId="{FC4D33E9-C812-F04A-85EE-82ED508B27B9}" type="presOf" srcId="{49764A91-62A3-CE4F-9E6E-3BA55D665B00}" destId="{F83C817A-134D-1340-B060-05AB7BFE3FA3}" srcOrd="0" destOrd="0" presId="urn:microsoft.com/office/officeart/2005/8/layout/pyramid1"/>
    <dgm:cxn modelId="{27BE54FA-542A-3A47-8CCB-726A7645D079}" type="presOf" srcId="{B23B12E6-8A35-7648-8B34-13CD3EEF81CE}" destId="{E86E4A48-80B1-FF49-971E-ADA3FBE9BEA7}" srcOrd="0" destOrd="0" presId="urn:microsoft.com/office/officeart/2005/8/layout/pyramid1"/>
    <dgm:cxn modelId="{FF0309FE-AE78-4B48-971E-FDF3B5EEA122}" srcId="{49764A91-62A3-CE4F-9E6E-3BA55D665B00}" destId="{D4DF036B-36A1-FF45-A254-56B1B1F3D355}" srcOrd="1" destOrd="0" parTransId="{F8AE9BCA-22D7-424A-AFFC-3D138E23B1CC}" sibTransId="{2FA9A1A3-12C5-1341-BA4F-D1A0F6BA487A}"/>
    <dgm:cxn modelId="{A45839DA-857A-D841-B444-24BE81BA906C}" type="presParOf" srcId="{F83C817A-134D-1340-B060-05AB7BFE3FA3}" destId="{8CFF029A-4CB6-544C-B7F7-9AB4BFFCFC17}" srcOrd="0" destOrd="0" presId="urn:microsoft.com/office/officeart/2005/8/layout/pyramid1"/>
    <dgm:cxn modelId="{6EAEEAFE-EDE5-354C-B264-68CF80EBE10B}" type="presParOf" srcId="{8CFF029A-4CB6-544C-B7F7-9AB4BFFCFC17}" destId="{C416C9A4-8740-6F43-BB19-22D91C9347F1}" srcOrd="0" destOrd="0" presId="urn:microsoft.com/office/officeart/2005/8/layout/pyramid1"/>
    <dgm:cxn modelId="{9F9F584E-738E-D845-B8D7-47BD4CD18BFE}" type="presParOf" srcId="{8CFF029A-4CB6-544C-B7F7-9AB4BFFCFC17}" destId="{CA4A6003-E71C-724C-996F-C5A9C6E0080B}" srcOrd="1" destOrd="0" presId="urn:microsoft.com/office/officeart/2005/8/layout/pyramid1"/>
    <dgm:cxn modelId="{A2850C03-2780-E947-BE9B-9C0867A90F0F}" type="presParOf" srcId="{F83C817A-134D-1340-B060-05AB7BFE3FA3}" destId="{B2A9FE98-2AD3-B445-965E-3D37CDA6B1FA}" srcOrd="1" destOrd="0" presId="urn:microsoft.com/office/officeart/2005/8/layout/pyramid1"/>
    <dgm:cxn modelId="{1DDBB6C0-0C6E-7D46-BC1D-42F8AA008E6D}" type="presParOf" srcId="{B2A9FE98-2AD3-B445-965E-3D37CDA6B1FA}" destId="{064513CD-8CB7-D14D-86D8-2F890CC9E4E5}" srcOrd="0" destOrd="0" presId="urn:microsoft.com/office/officeart/2005/8/layout/pyramid1"/>
    <dgm:cxn modelId="{DAFAAB97-E079-6047-B9F5-EEE2414B4CE4}" type="presParOf" srcId="{B2A9FE98-2AD3-B445-965E-3D37CDA6B1FA}" destId="{B25D2236-72ED-494E-B3FB-4ABD788C263E}" srcOrd="1" destOrd="0" presId="urn:microsoft.com/office/officeart/2005/8/layout/pyramid1"/>
    <dgm:cxn modelId="{DD5EEC7A-3FA3-2043-BB1C-5BDE1329A1F4}" type="presParOf" srcId="{F83C817A-134D-1340-B060-05AB7BFE3FA3}" destId="{58DE66C4-00CA-B046-B2CC-5F3E38C7D54E}" srcOrd="2" destOrd="0" presId="urn:microsoft.com/office/officeart/2005/8/layout/pyramid1"/>
    <dgm:cxn modelId="{342A173D-9DC5-0541-BF62-8C20885929CB}" type="presParOf" srcId="{58DE66C4-00CA-B046-B2CC-5F3E38C7D54E}" destId="{E86E4A48-80B1-FF49-971E-ADA3FBE9BEA7}" srcOrd="0" destOrd="0" presId="urn:microsoft.com/office/officeart/2005/8/layout/pyramid1"/>
    <dgm:cxn modelId="{A138D9DD-6CCE-1741-A16F-492E0704323B}" type="presParOf" srcId="{58DE66C4-00CA-B046-B2CC-5F3E38C7D54E}" destId="{3B49FD71-B4DB-D44B-B71A-F02A0CECDFAF}" srcOrd="1" destOrd="0" presId="urn:microsoft.com/office/officeart/2005/8/layout/pyramid1"/>
    <dgm:cxn modelId="{95660B5C-44C5-AF4D-B85E-1ABB420A4A89}" type="presParOf" srcId="{F83C817A-134D-1340-B060-05AB7BFE3FA3}" destId="{B0649236-6406-1748-B5A4-47DE58A526FD}" srcOrd="3" destOrd="0" presId="urn:microsoft.com/office/officeart/2005/8/layout/pyramid1"/>
    <dgm:cxn modelId="{6932C72D-5F21-A44E-95B4-FD9DC28D496C}" type="presParOf" srcId="{B0649236-6406-1748-B5A4-47DE58A526FD}" destId="{F9757E96-C0C9-3B4D-96CC-040BFD919AED}" srcOrd="0" destOrd="0" presId="urn:microsoft.com/office/officeart/2005/8/layout/pyramid1"/>
    <dgm:cxn modelId="{DFE9D4F3-7C0B-E347-AC51-56676C7876B8}" type="presParOf" srcId="{B0649236-6406-1748-B5A4-47DE58A526FD}" destId="{4086478A-12CB-934E-B6ED-B419A97A36E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82421-5B5E-FA4D-9E45-9B7078282E38}">
      <dsp:nvSpPr>
        <dsp:cNvPr id="0" name=""/>
        <dsp:cNvSpPr/>
      </dsp:nvSpPr>
      <dsp:spPr>
        <a:xfrm>
          <a:off x="724135" y="986212"/>
          <a:ext cx="2885263" cy="252208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1" indent="0" algn="l" defTabSz="533400">
            <a:lnSpc>
              <a:spcPct val="90000"/>
            </a:lnSpc>
            <a:spcBef>
              <a:spcPct val="0"/>
            </a:spcBef>
            <a:spcAft>
              <a:spcPct val="15000"/>
            </a:spcAft>
            <a:buChar char="•"/>
            <a:tabLst>
              <a:tab pos="1406525" algn="l"/>
            </a:tabLst>
          </a:pPr>
          <a:r>
            <a:rPr lang="en-US" sz="1200" kern="1200" dirty="0"/>
            <a:t>Medical university in Viet Bac war zone (1949)</a:t>
          </a:r>
        </a:p>
        <a:p>
          <a:pPr marL="0" lvl="1" indent="0" algn="l" defTabSz="533400">
            <a:lnSpc>
              <a:spcPct val="90000"/>
            </a:lnSpc>
            <a:spcBef>
              <a:spcPct val="0"/>
            </a:spcBef>
            <a:spcAft>
              <a:spcPct val="15000"/>
            </a:spcAft>
            <a:buChar char="•"/>
            <a:tabLst>
              <a:tab pos="1406525" algn="l"/>
            </a:tabLst>
          </a:pPr>
          <a:r>
            <a:rPr lang="en-US" sz="1200" kern="1200" dirty="0"/>
            <a:t>Hospital Admissions: battle injuries and malaria</a:t>
          </a:r>
        </a:p>
      </dsp:txBody>
      <dsp:txXfrm>
        <a:off x="1445451" y="1364524"/>
        <a:ext cx="1406566" cy="1765459"/>
      </dsp:txXfrm>
    </dsp:sp>
    <dsp:sp modelId="{240ABA97-04B1-CE45-848D-071CB9740F89}">
      <dsp:nvSpPr>
        <dsp:cNvPr id="0" name=""/>
        <dsp:cNvSpPr/>
      </dsp:nvSpPr>
      <dsp:spPr>
        <a:xfrm>
          <a:off x="99915" y="1534334"/>
          <a:ext cx="1248439" cy="1425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1945 to Vietnam War (1955 – 1975)</a:t>
          </a:r>
        </a:p>
      </dsp:txBody>
      <dsp:txXfrm>
        <a:off x="282745" y="1743143"/>
        <a:ext cx="882779" cy="1008221"/>
      </dsp:txXfrm>
    </dsp:sp>
    <dsp:sp modelId="{11A654FE-7B65-1A49-9BE7-2FD8C1F27D9B}">
      <dsp:nvSpPr>
        <dsp:cNvPr id="0" name=""/>
        <dsp:cNvSpPr/>
      </dsp:nvSpPr>
      <dsp:spPr>
        <a:xfrm>
          <a:off x="4511043" y="985456"/>
          <a:ext cx="2885263" cy="2523596"/>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err="1"/>
            <a:t>Lact</a:t>
          </a:r>
          <a:r>
            <a:rPr lang="en-US" sz="1200" kern="1200" dirty="0"/>
            <a:t> of funds and qualified physicians</a:t>
          </a:r>
        </a:p>
        <a:p>
          <a:pPr marL="114300" lvl="1" indent="-114300" algn="l" defTabSz="533400">
            <a:lnSpc>
              <a:spcPct val="90000"/>
            </a:lnSpc>
            <a:spcBef>
              <a:spcPct val="0"/>
            </a:spcBef>
            <a:spcAft>
              <a:spcPct val="15000"/>
            </a:spcAft>
            <a:buChar char="•"/>
          </a:pPr>
          <a:r>
            <a:rPr lang="en-US" sz="1200" kern="1200" dirty="0"/>
            <a:t>Black markets in medicine</a:t>
          </a:r>
        </a:p>
        <a:p>
          <a:pPr marL="114300" lvl="1" indent="-114300" algn="l" defTabSz="533400">
            <a:lnSpc>
              <a:spcPct val="90000"/>
            </a:lnSpc>
            <a:spcBef>
              <a:spcPct val="0"/>
            </a:spcBef>
            <a:spcAft>
              <a:spcPct val="15000"/>
            </a:spcAft>
            <a:buChar char="•"/>
          </a:pPr>
          <a:r>
            <a:rPr lang="en-US" sz="1200" kern="1200" dirty="0"/>
            <a:t>Health impacts in Vietnamese veterans (agent orange)</a:t>
          </a:r>
        </a:p>
      </dsp:txBody>
      <dsp:txXfrm>
        <a:off x="5232359" y="1363995"/>
        <a:ext cx="1406566" cy="1766518"/>
      </dsp:txXfrm>
    </dsp:sp>
    <dsp:sp modelId="{7F35A33E-D7F4-5145-B5FE-08664F4495FC}">
      <dsp:nvSpPr>
        <dsp:cNvPr id="0" name=""/>
        <dsp:cNvSpPr/>
      </dsp:nvSpPr>
      <dsp:spPr>
        <a:xfrm>
          <a:off x="3828080" y="1394846"/>
          <a:ext cx="1365927" cy="17048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Post-war (1976 – 1980)</a:t>
          </a:r>
        </a:p>
      </dsp:txBody>
      <dsp:txXfrm>
        <a:off x="4028115" y="1644510"/>
        <a:ext cx="965857" cy="1205487"/>
      </dsp:txXfrm>
    </dsp:sp>
    <dsp:sp modelId="{541DEA38-BCC5-E043-AB21-21597241B67A}">
      <dsp:nvSpPr>
        <dsp:cNvPr id="0" name=""/>
        <dsp:cNvSpPr/>
      </dsp:nvSpPr>
      <dsp:spPr>
        <a:xfrm>
          <a:off x="7909573" y="970727"/>
          <a:ext cx="3667660" cy="252208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Increase GDP in healthcare spending (1.1%)</a:t>
          </a:r>
        </a:p>
        <a:p>
          <a:pPr marL="114300" lvl="1" indent="-114300" algn="l" defTabSz="533400">
            <a:lnSpc>
              <a:spcPct val="90000"/>
            </a:lnSpc>
            <a:spcBef>
              <a:spcPct val="0"/>
            </a:spcBef>
            <a:spcAft>
              <a:spcPct val="15000"/>
            </a:spcAft>
            <a:buChar char="•"/>
          </a:pPr>
          <a:r>
            <a:rPr lang="en-US" sz="1200" kern="1200" dirty="0"/>
            <a:t>Provide free basic health care</a:t>
          </a:r>
        </a:p>
        <a:p>
          <a:pPr marL="114300" lvl="1" indent="-114300" algn="l" defTabSz="533400">
            <a:lnSpc>
              <a:spcPct val="90000"/>
            </a:lnSpc>
            <a:spcBef>
              <a:spcPct val="0"/>
            </a:spcBef>
            <a:spcAft>
              <a:spcPct val="15000"/>
            </a:spcAft>
            <a:buChar char="•"/>
          </a:pPr>
          <a:r>
            <a:rPr lang="en-US" sz="1200" kern="1200" dirty="0"/>
            <a:t>Introduce new healthcare reforms</a:t>
          </a:r>
        </a:p>
        <a:p>
          <a:pPr marL="114300" lvl="1" indent="-114300" algn="l" defTabSz="533400">
            <a:lnSpc>
              <a:spcPct val="90000"/>
            </a:lnSpc>
            <a:spcBef>
              <a:spcPct val="0"/>
            </a:spcBef>
            <a:spcAft>
              <a:spcPct val="15000"/>
            </a:spcAft>
            <a:buChar char="•"/>
          </a:pPr>
          <a:r>
            <a:rPr lang="en-US" sz="1200" kern="1200" dirty="0"/>
            <a:t>Three cleans movement and three exterminations movements</a:t>
          </a:r>
        </a:p>
      </dsp:txBody>
      <dsp:txXfrm>
        <a:off x="8826488" y="1349039"/>
        <a:ext cx="1868016" cy="1765459"/>
      </dsp:txXfrm>
    </dsp:sp>
    <dsp:sp modelId="{1B0D434E-E936-2348-B521-5C43A098936F}">
      <dsp:nvSpPr>
        <dsp:cNvPr id="0" name=""/>
        <dsp:cNvSpPr/>
      </dsp:nvSpPr>
      <dsp:spPr>
        <a:xfrm>
          <a:off x="7512908" y="1471125"/>
          <a:ext cx="1198120" cy="14652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Renovation (1980s – now)</a:t>
          </a:r>
        </a:p>
      </dsp:txBody>
      <dsp:txXfrm>
        <a:off x="7688369" y="1685712"/>
        <a:ext cx="847198" cy="1036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6C9A4-8740-6F43-BB19-22D91C9347F1}">
      <dsp:nvSpPr>
        <dsp:cNvPr id="0" name=""/>
        <dsp:cNvSpPr/>
      </dsp:nvSpPr>
      <dsp:spPr>
        <a:xfrm>
          <a:off x="1993027" y="0"/>
          <a:ext cx="1328684" cy="1139620"/>
        </a:xfrm>
        <a:prstGeom prst="trapezoid">
          <a:avLst>
            <a:gd name="adj" fmla="val 58295"/>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lumMod val="95000"/>
              </a:schemeClr>
            </a:solidFill>
          </a:endParaRPr>
        </a:p>
        <a:p>
          <a:pPr marL="0" lvl="0" indent="0" algn="ctr" defTabSz="533400">
            <a:lnSpc>
              <a:spcPct val="90000"/>
            </a:lnSpc>
            <a:spcBef>
              <a:spcPct val="0"/>
            </a:spcBef>
            <a:spcAft>
              <a:spcPct val="35000"/>
            </a:spcAft>
            <a:buNone/>
          </a:pPr>
          <a:endParaRPr lang="en-US" sz="1200" kern="1200" dirty="0">
            <a:solidFill>
              <a:schemeClr val="bg1">
                <a:lumMod val="95000"/>
              </a:schemeClr>
            </a:solidFill>
          </a:endParaRPr>
        </a:p>
        <a:p>
          <a:pPr marL="0" lvl="0" indent="0" algn="ctr" defTabSz="533400">
            <a:lnSpc>
              <a:spcPct val="90000"/>
            </a:lnSpc>
            <a:spcBef>
              <a:spcPct val="0"/>
            </a:spcBef>
            <a:spcAft>
              <a:spcPct val="35000"/>
            </a:spcAft>
            <a:buNone/>
          </a:pPr>
          <a:endParaRPr lang="en-US" sz="1400" kern="1200" dirty="0">
            <a:solidFill>
              <a:schemeClr val="bg1">
                <a:lumMod val="95000"/>
              </a:schemeClr>
            </a:solidFill>
          </a:endParaRPr>
        </a:p>
        <a:p>
          <a:pPr marL="0" lvl="0" indent="0" algn="ctr" defTabSz="533400">
            <a:lnSpc>
              <a:spcPct val="90000"/>
            </a:lnSpc>
            <a:spcBef>
              <a:spcPct val="0"/>
            </a:spcBef>
            <a:spcAft>
              <a:spcPts val="0"/>
            </a:spcAft>
            <a:buNone/>
          </a:pPr>
          <a:r>
            <a:rPr lang="en-US" sz="1400" kern="1200" dirty="0">
              <a:solidFill>
                <a:schemeClr val="bg1">
                  <a:lumMod val="95000"/>
                </a:schemeClr>
              </a:solidFill>
            </a:rPr>
            <a:t>National </a:t>
          </a:r>
        </a:p>
        <a:p>
          <a:pPr marL="0" lvl="0" indent="0" algn="ctr" defTabSz="533400">
            <a:lnSpc>
              <a:spcPct val="90000"/>
            </a:lnSpc>
            <a:spcBef>
              <a:spcPct val="0"/>
            </a:spcBef>
            <a:spcAft>
              <a:spcPts val="0"/>
            </a:spcAft>
            <a:buNone/>
          </a:pPr>
          <a:r>
            <a:rPr lang="en-US" sz="1400" kern="1200" dirty="0">
              <a:solidFill>
                <a:schemeClr val="bg1">
                  <a:lumMod val="95000"/>
                </a:schemeClr>
              </a:solidFill>
            </a:rPr>
            <a:t>level</a:t>
          </a:r>
        </a:p>
      </dsp:txBody>
      <dsp:txXfrm>
        <a:off x="1993027" y="0"/>
        <a:ext cx="1328684" cy="1139620"/>
      </dsp:txXfrm>
    </dsp:sp>
    <dsp:sp modelId="{064513CD-8CB7-D14D-86D8-2F890CC9E4E5}">
      <dsp:nvSpPr>
        <dsp:cNvPr id="0" name=""/>
        <dsp:cNvSpPr/>
      </dsp:nvSpPr>
      <dsp:spPr>
        <a:xfrm>
          <a:off x="1328684" y="1139620"/>
          <a:ext cx="2657369" cy="1139620"/>
        </a:xfrm>
        <a:prstGeom prst="trapezoid">
          <a:avLst>
            <a:gd name="adj" fmla="val 58295"/>
          </a:avLst>
        </a:prstGeom>
        <a:solidFill>
          <a:schemeClr val="accent1">
            <a:shade val="80000"/>
            <a:hueOff val="269474"/>
            <a:satOff val="-27099"/>
            <a:lumOff val="136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lumMod val="95000"/>
                </a:schemeClr>
              </a:solidFill>
            </a:rPr>
            <a:t>63 provinces</a:t>
          </a:r>
        </a:p>
      </dsp:txBody>
      <dsp:txXfrm>
        <a:off x="1793724" y="1139620"/>
        <a:ext cx="1727290" cy="1139620"/>
      </dsp:txXfrm>
    </dsp:sp>
    <dsp:sp modelId="{E86E4A48-80B1-FF49-971E-ADA3FBE9BEA7}">
      <dsp:nvSpPr>
        <dsp:cNvPr id="0" name=""/>
        <dsp:cNvSpPr/>
      </dsp:nvSpPr>
      <dsp:spPr>
        <a:xfrm>
          <a:off x="664342" y="2279241"/>
          <a:ext cx="3986054" cy="1139620"/>
        </a:xfrm>
        <a:prstGeom prst="trapezoid">
          <a:avLst>
            <a:gd name="adj" fmla="val 58295"/>
          </a:avLst>
        </a:prstGeom>
        <a:solidFill>
          <a:schemeClr val="accent1">
            <a:shade val="80000"/>
            <a:hueOff val="538949"/>
            <a:satOff val="-54199"/>
            <a:lumOff val="273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lumMod val="95000"/>
                </a:schemeClr>
              </a:solidFill>
            </a:rPr>
            <a:t>708 districts</a:t>
          </a:r>
        </a:p>
      </dsp:txBody>
      <dsp:txXfrm>
        <a:off x="1361901" y="2279241"/>
        <a:ext cx="2590935" cy="1139620"/>
      </dsp:txXfrm>
    </dsp:sp>
    <dsp:sp modelId="{F9757E96-C0C9-3B4D-96CC-040BFD919AED}">
      <dsp:nvSpPr>
        <dsp:cNvPr id="0" name=""/>
        <dsp:cNvSpPr/>
      </dsp:nvSpPr>
      <dsp:spPr>
        <a:xfrm>
          <a:off x="0" y="3418862"/>
          <a:ext cx="5314739" cy="1139620"/>
        </a:xfrm>
        <a:prstGeom prst="trapezoid">
          <a:avLst>
            <a:gd name="adj" fmla="val 58295"/>
          </a:avLst>
        </a:prstGeom>
        <a:solidFill>
          <a:schemeClr val="accent1">
            <a:shade val="80000"/>
            <a:hueOff val="808423"/>
            <a:satOff val="-81298"/>
            <a:lumOff val="410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lumMod val="95000"/>
                </a:schemeClr>
              </a:solidFill>
            </a:rPr>
            <a:t>11,162 communes</a:t>
          </a:r>
        </a:p>
      </dsp:txBody>
      <dsp:txXfrm>
        <a:off x="930079" y="3418862"/>
        <a:ext cx="3454580" cy="11396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23C83A-7FF2-2748-ADFE-BC7C9D7ED2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a:extLst>
              <a:ext uri="{FF2B5EF4-FFF2-40B4-BE49-F238E27FC236}">
                <a16:creationId xmlns:a16="http://schemas.microsoft.com/office/drawing/2014/main" id="{94201460-949C-E846-A6F7-5426D79C2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5BABCB-E650-C14C-A6BA-D0EB71D26AED}" type="datetimeFigureOut">
              <a:rPr lang="en-VN" smtClean="0"/>
              <a:t>8/25/22</a:t>
            </a:fld>
            <a:endParaRPr lang="en-VN"/>
          </a:p>
        </p:txBody>
      </p:sp>
      <p:sp>
        <p:nvSpPr>
          <p:cNvPr id="4" name="Footer Placeholder 3">
            <a:extLst>
              <a:ext uri="{FF2B5EF4-FFF2-40B4-BE49-F238E27FC236}">
                <a16:creationId xmlns:a16="http://schemas.microsoft.com/office/drawing/2014/main" id="{A0149850-3E2F-7843-A15C-01DEBA7CEB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5" name="Slide Number Placeholder 4">
            <a:extLst>
              <a:ext uri="{FF2B5EF4-FFF2-40B4-BE49-F238E27FC236}">
                <a16:creationId xmlns:a16="http://schemas.microsoft.com/office/drawing/2014/main" id="{CEC7DB0C-9501-C44B-8BFF-779ACEC541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088422-E2FA-7040-B58F-9C075CB58344}" type="slidenum">
              <a:rPr lang="en-VN" smtClean="0"/>
              <a:t>‹#›</a:t>
            </a:fld>
            <a:endParaRPr lang="en-VN"/>
          </a:p>
        </p:txBody>
      </p:sp>
    </p:spTree>
    <p:extLst>
      <p:ext uri="{BB962C8B-B14F-4D97-AF65-F5344CB8AC3E}">
        <p14:creationId xmlns:p14="http://schemas.microsoft.com/office/powerpoint/2010/main" val="25057862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AA255-EA08-0D46-BC38-3B3F67C62C8F}" type="datetimeFigureOut">
              <a:rPr lang="en-VN" smtClean="0"/>
              <a:t>8/24/22</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0ACE3-1E96-9440-9628-BB1959FB03B1}" type="slidenum">
              <a:rPr lang="en-VN" smtClean="0"/>
              <a:t>‹#›</a:t>
            </a:fld>
            <a:endParaRPr lang="en-VN"/>
          </a:p>
        </p:txBody>
      </p:sp>
    </p:spTree>
    <p:extLst>
      <p:ext uri="{BB962C8B-B14F-4D97-AF65-F5344CB8AC3E}">
        <p14:creationId xmlns:p14="http://schemas.microsoft.com/office/powerpoint/2010/main" val="2032726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tatista.com/statistics/1222953/vietnam-number-of-private-hospitals/" TargetMode="External"/><Relationship Id="rId3" Type="http://schemas.openxmlformats.org/officeDocument/2006/relationships/hyperlink" Target="https://www.statista.com/statistics/632565/asia-pacific-total-population-by-country/" TargetMode="External"/><Relationship Id="rId7" Type="http://schemas.openxmlformats.org/officeDocument/2006/relationships/hyperlink" Target="https://www.statista.com/statistics/454920/employment-by-economic-sector-in-vietna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statista.com/statistics/444882/urbanization-in-vietnam/" TargetMode="External"/><Relationship Id="rId5" Type="http://schemas.openxmlformats.org/officeDocument/2006/relationships/hyperlink" Target="https://www.statista.com/statistics/444591/largest-cities-in-vietnam/" TargetMode="External"/><Relationship Id="rId4" Type="http://schemas.openxmlformats.org/officeDocument/2006/relationships/hyperlink" Target="https://www.statista.com/statistics/444597/total-population-of-vietna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Vietnam is one of the most populous </a:t>
            </a:r>
            <a:r>
              <a:rPr lang="en-US" sz="1200" b="0" i="0" u="sng" kern="1200" dirty="0">
                <a:solidFill>
                  <a:schemeClr val="tx1"/>
                </a:solidFill>
                <a:effectLst/>
                <a:latin typeface="+mn-lt"/>
                <a:ea typeface="+mn-ea"/>
                <a:cs typeface="+mn-cs"/>
                <a:hlinkClick r:id="rId3"/>
              </a:rPr>
              <a:t>countries in the Asia Pacific region</a:t>
            </a:r>
            <a:r>
              <a:rPr lang="en-US" sz="1200" b="0" i="0" u="none" strike="noStrike" kern="1200" dirty="0">
                <a:solidFill>
                  <a:schemeClr val="tx1"/>
                </a:solidFill>
                <a:effectLst/>
                <a:latin typeface="+mn-lt"/>
                <a:ea typeface="+mn-ea"/>
                <a:cs typeface="+mn-cs"/>
              </a:rPr>
              <a:t>, with an </a:t>
            </a:r>
            <a:r>
              <a:rPr lang="en-US" sz="1200" b="0" i="0" u="sng" kern="1200" dirty="0">
                <a:solidFill>
                  <a:schemeClr val="tx1"/>
                </a:solidFill>
                <a:effectLst/>
                <a:latin typeface="+mn-lt"/>
                <a:ea typeface="+mn-ea"/>
                <a:cs typeface="+mn-cs"/>
                <a:hlinkClick r:id="rId4"/>
              </a:rPr>
              <a:t>estimated population</a:t>
            </a:r>
            <a:r>
              <a:rPr lang="en-US" sz="1200" b="0" i="0" u="none" strike="noStrike" kern="1200" dirty="0">
                <a:solidFill>
                  <a:schemeClr val="tx1"/>
                </a:solidFill>
                <a:effectLst/>
                <a:latin typeface="+mn-lt"/>
                <a:ea typeface="+mn-ea"/>
                <a:cs typeface="+mn-cs"/>
              </a:rPr>
              <a:t> of nearly 97 million inhabitants. Hanoi, the state’s capital, is among the </a:t>
            </a:r>
            <a:r>
              <a:rPr lang="en-US" sz="1200" b="0" i="0" u="sng" kern="1200" dirty="0">
                <a:solidFill>
                  <a:schemeClr val="tx1"/>
                </a:solidFill>
                <a:effectLst/>
                <a:latin typeface="+mn-lt"/>
                <a:ea typeface="+mn-ea"/>
                <a:cs typeface="+mn-cs"/>
                <a:hlinkClick r:id="rId5"/>
              </a:rPr>
              <a:t>most-populated cities</a:t>
            </a:r>
            <a:r>
              <a:rPr lang="en-US" sz="1200" b="0" i="0" u="none" strike="noStrike" kern="1200" dirty="0">
                <a:solidFill>
                  <a:schemeClr val="tx1"/>
                </a:solidFill>
                <a:effectLst/>
                <a:latin typeface="+mn-lt"/>
                <a:ea typeface="+mn-ea"/>
                <a:cs typeface="+mn-cs"/>
              </a:rPr>
              <a:t> in the country, with Ho Chi Minh City leading the field. Vietnam has a low </a:t>
            </a:r>
            <a:r>
              <a:rPr lang="en-US" sz="1200" b="0" i="0" u="sng" kern="1200" dirty="0">
                <a:solidFill>
                  <a:schemeClr val="tx1"/>
                </a:solidFill>
                <a:effectLst/>
                <a:latin typeface="+mn-lt"/>
                <a:ea typeface="+mn-ea"/>
                <a:cs typeface="+mn-cs"/>
                <a:hlinkClick r:id="rId6"/>
              </a:rPr>
              <a:t>urbanization rate</a:t>
            </a:r>
            <a:r>
              <a:rPr lang="en-US" sz="1200" b="0" i="0" u="none" strike="noStrike" kern="1200" dirty="0">
                <a:solidFill>
                  <a:schemeClr val="tx1"/>
                </a:solidFill>
                <a:effectLst/>
                <a:latin typeface="+mn-lt"/>
                <a:ea typeface="+mn-ea"/>
                <a:cs typeface="+mn-cs"/>
              </a:rPr>
              <a:t>, with many of its residents living in a rural areas and </a:t>
            </a:r>
            <a:r>
              <a:rPr lang="en-US" sz="1200" b="0" i="0" u="sng" kern="1200" dirty="0">
                <a:solidFill>
                  <a:schemeClr val="tx1"/>
                </a:solidFill>
                <a:effectLst/>
                <a:latin typeface="+mn-lt"/>
                <a:ea typeface="+mn-ea"/>
                <a:cs typeface="+mn-cs"/>
                <a:hlinkClick r:id="rId7"/>
              </a:rPr>
              <a:t>working in agriculture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Vietnam has made significant progress in improving the population’s health parallel to its economic development. An average Vietnamese could now expect to live to 75 years, compared to 70 years in the 1990s. This is relatively high compared to countries with similar GDP per capita. As people live longer, both the public and private sectors have been striving to meet the population’s growing healthcare demands. For example, the number of hospitals in Vietnam is rising fast, especially in the </a:t>
            </a:r>
            <a:r>
              <a:rPr lang="en-US" sz="1200" b="0" i="0" u="sng" kern="1200" dirty="0">
                <a:solidFill>
                  <a:schemeClr val="tx1"/>
                </a:solidFill>
                <a:effectLst/>
                <a:latin typeface="+mn-lt"/>
                <a:ea typeface="+mn-ea"/>
                <a:cs typeface="+mn-cs"/>
                <a:hlinkClick r:id="rId8"/>
              </a:rPr>
              <a:t>number of private facilities</a:t>
            </a:r>
            <a:r>
              <a:rPr lang="en-US" sz="1200" b="0" i="0" u="none" strike="noStrike" kern="1200" dirty="0">
                <a:solidFill>
                  <a:schemeClr val="tx1"/>
                </a:solidFill>
                <a:effectLst/>
                <a:latin typeface="+mn-lt"/>
                <a:ea typeface="+mn-ea"/>
                <a:cs typeface="+mn-cs"/>
              </a:rPr>
              <a:t>.</a:t>
            </a:r>
            <a:endParaRPr lang="en-VN" dirty="0"/>
          </a:p>
        </p:txBody>
      </p:sp>
      <p:sp>
        <p:nvSpPr>
          <p:cNvPr id="4" name="Slide Number Placeholder 3"/>
          <p:cNvSpPr>
            <a:spLocks noGrp="1"/>
          </p:cNvSpPr>
          <p:nvPr>
            <p:ph type="sldNum" sz="quarter" idx="5"/>
          </p:nvPr>
        </p:nvSpPr>
        <p:spPr/>
        <p:txBody>
          <a:bodyPr/>
          <a:lstStyle/>
          <a:p>
            <a:fld id="{4570ACE3-1E96-9440-9628-BB1959FB03B1}" type="slidenum">
              <a:rPr lang="en-VN" smtClean="0"/>
              <a:t>2</a:t>
            </a:fld>
            <a:endParaRPr lang="en-VN"/>
          </a:p>
        </p:txBody>
      </p:sp>
    </p:spTree>
    <p:extLst>
      <p:ext uri="{BB962C8B-B14F-4D97-AF65-F5344CB8AC3E}">
        <p14:creationId xmlns:p14="http://schemas.microsoft.com/office/powerpoint/2010/main" val="1791601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sz="1200" kern="1200" dirty="0">
                <a:solidFill>
                  <a:schemeClr val="tx1"/>
                </a:solidFill>
                <a:effectLst/>
                <a:latin typeface="+mn-lt"/>
                <a:ea typeface="+mn-ea"/>
                <a:cs typeface="+mn-cs"/>
              </a:rPr>
              <a:t>The common cause of deaths of under 5 children has not changed much compared to the previous period. The majority of deaths occurs in neonatal period. the main causes of death are respiratory, circulatory diseases, infections and birth defects</a:t>
            </a:r>
            <a:r>
              <a:rPr lang="en-VN" dirty="0">
                <a:effectLst/>
              </a:rPr>
              <a:t> </a:t>
            </a:r>
            <a:endParaRPr lang="en-VN" dirty="0"/>
          </a:p>
        </p:txBody>
      </p:sp>
      <p:sp>
        <p:nvSpPr>
          <p:cNvPr id="4" name="Slide Number Placeholder 3"/>
          <p:cNvSpPr>
            <a:spLocks noGrp="1"/>
          </p:cNvSpPr>
          <p:nvPr>
            <p:ph type="sldNum" sz="quarter" idx="5"/>
          </p:nvPr>
        </p:nvSpPr>
        <p:spPr/>
        <p:txBody>
          <a:bodyPr/>
          <a:lstStyle/>
          <a:p>
            <a:fld id="{4570ACE3-1E96-9440-9628-BB1959FB03B1}" type="slidenum">
              <a:rPr lang="en-VN" smtClean="0"/>
              <a:t>14</a:t>
            </a:fld>
            <a:endParaRPr lang="en-VN"/>
          </a:p>
        </p:txBody>
      </p:sp>
    </p:spTree>
    <p:extLst>
      <p:ext uri="{BB962C8B-B14F-4D97-AF65-F5344CB8AC3E}">
        <p14:creationId xmlns:p14="http://schemas.microsoft.com/office/powerpoint/2010/main" val="261218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sz="1200" kern="1200" dirty="0">
                <a:solidFill>
                  <a:schemeClr val="tx1"/>
                </a:solidFill>
                <a:effectLst/>
                <a:latin typeface="+mn-lt"/>
                <a:ea typeface="+mn-ea"/>
                <a:cs typeface="+mn-cs"/>
              </a:rPr>
              <a:t>The results of many studies confirm that countries can reduce child mortality by more than half with simple, inexpensive and feasible interventions even in the limited resourced settings.</a:t>
            </a:r>
          </a:p>
          <a:p>
            <a:r>
              <a:rPr lang="en-VN" sz="1200" kern="1200" dirty="0">
                <a:solidFill>
                  <a:schemeClr val="tx1"/>
                </a:solidFill>
                <a:effectLst/>
                <a:latin typeface="+mn-lt"/>
                <a:ea typeface="+mn-ea"/>
                <a:cs typeface="+mn-cs"/>
              </a:rPr>
              <a:t>The interventions to reduce child mortality should </a:t>
            </a:r>
            <a:r>
              <a:rPr lang="en-GB" sz="1200" kern="1200" dirty="0">
                <a:solidFill>
                  <a:schemeClr val="tx1"/>
                </a:solidFill>
                <a:effectLst/>
                <a:latin typeface="+mn-lt"/>
                <a:ea typeface="+mn-ea"/>
                <a:cs typeface="+mn-cs"/>
              </a:rPr>
              <a:t>prioritize </a:t>
            </a:r>
            <a:r>
              <a:rPr lang="en-VN" sz="1200" kern="1200" dirty="0">
                <a:solidFill>
                  <a:schemeClr val="tx1"/>
                </a:solidFill>
                <a:effectLst/>
                <a:latin typeface="+mn-lt"/>
                <a:ea typeface="+mn-ea"/>
                <a:cs typeface="+mn-cs"/>
              </a:rPr>
              <a:t>for the most vulnerable groups, in areas with a high rate of child mortality in order to accelerate the rate of mortality reduction, narrowing the gap in health care, ensuring equity </a:t>
            </a:r>
            <a:r>
              <a:rPr lang="en-GB" sz="1200" kern="1200" dirty="0">
                <a:solidFill>
                  <a:schemeClr val="tx1"/>
                </a:solidFill>
                <a:effectLst/>
                <a:latin typeface="+mn-lt"/>
                <a:ea typeface="+mn-ea"/>
                <a:cs typeface="+mn-cs"/>
              </a:rPr>
              <a:t>in child healthcare</a:t>
            </a:r>
            <a:r>
              <a:rPr lang="en-VN"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this can be done, it is certain that U5MR will be reduced, thus helping Viet Nam in sustaining the achievements in the MDGs, and striving for </a:t>
            </a:r>
            <a:r>
              <a:rPr lang="en-VN" sz="1200" kern="1200" dirty="0">
                <a:solidFill>
                  <a:schemeClr val="tx1"/>
                </a:solidFill>
                <a:effectLst/>
                <a:latin typeface="+mn-lt"/>
                <a:ea typeface="+mn-ea"/>
                <a:cs typeface="+mn-cs"/>
              </a:rPr>
              <a:t>SDGs by 2030</a:t>
            </a:r>
            <a:r>
              <a:rPr lang="en-VN" dirty="0">
                <a:effectLst/>
              </a:rPr>
              <a:t> </a:t>
            </a:r>
            <a:endParaRPr lang="en-VN" dirty="0"/>
          </a:p>
        </p:txBody>
      </p:sp>
      <p:sp>
        <p:nvSpPr>
          <p:cNvPr id="4" name="Slide Number Placeholder 3"/>
          <p:cNvSpPr>
            <a:spLocks noGrp="1"/>
          </p:cNvSpPr>
          <p:nvPr>
            <p:ph type="sldNum" sz="quarter" idx="5"/>
          </p:nvPr>
        </p:nvSpPr>
        <p:spPr/>
        <p:txBody>
          <a:bodyPr/>
          <a:lstStyle/>
          <a:p>
            <a:fld id="{4570ACE3-1E96-9440-9628-BB1959FB03B1}" type="slidenum">
              <a:rPr lang="en-VN" smtClean="0"/>
              <a:t>21</a:t>
            </a:fld>
            <a:endParaRPr lang="en-VN"/>
          </a:p>
        </p:txBody>
      </p:sp>
    </p:spTree>
    <p:extLst>
      <p:ext uri="{BB962C8B-B14F-4D97-AF65-F5344CB8AC3E}">
        <p14:creationId xmlns:p14="http://schemas.microsoft.com/office/powerpoint/2010/main" val="186765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sz="1200" kern="1200" dirty="0">
                <a:solidFill>
                  <a:schemeClr val="tx1"/>
                </a:solidFill>
                <a:effectLst/>
                <a:latin typeface="+mn-lt"/>
                <a:ea typeface="+mn-ea"/>
                <a:cs typeface="+mn-cs"/>
              </a:rPr>
              <a:t>Viet Nam has also been and continues to adopt a continuum of care approach in interventions reducing NMR. Close coordination of interventions at home and community together with safe referral care and efforts to improve the quality of neonatal care at health facilities is considered a best solution to reduce NMR. These measures are considered as a crucial strategy to achieving the goal of reducing neonatal mortality.</a:t>
            </a:r>
          </a:p>
          <a:p>
            <a:endParaRPr lang="en-VN" dirty="0"/>
          </a:p>
        </p:txBody>
      </p:sp>
      <p:sp>
        <p:nvSpPr>
          <p:cNvPr id="4" name="Slide Number Placeholder 3"/>
          <p:cNvSpPr>
            <a:spLocks noGrp="1"/>
          </p:cNvSpPr>
          <p:nvPr>
            <p:ph type="sldNum" sz="quarter" idx="5"/>
          </p:nvPr>
        </p:nvSpPr>
        <p:spPr/>
        <p:txBody>
          <a:bodyPr/>
          <a:lstStyle/>
          <a:p>
            <a:fld id="{4570ACE3-1E96-9440-9628-BB1959FB03B1}" type="slidenum">
              <a:rPr lang="en-VN" smtClean="0"/>
              <a:t>22</a:t>
            </a:fld>
            <a:endParaRPr lang="en-VN"/>
          </a:p>
        </p:txBody>
      </p:sp>
    </p:spTree>
    <p:extLst>
      <p:ext uri="{BB962C8B-B14F-4D97-AF65-F5344CB8AC3E}">
        <p14:creationId xmlns:p14="http://schemas.microsoft.com/office/powerpoint/2010/main" val="342400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sz="1200" kern="1200" dirty="0">
                <a:solidFill>
                  <a:schemeClr val="tx1"/>
                </a:solidFill>
                <a:effectLst/>
                <a:latin typeface="+mn-lt"/>
                <a:ea typeface="+mn-ea"/>
                <a:cs typeface="+mn-cs"/>
              </a:rPr>
              <a:t>Building a network to child health care from families, communities to health facilities; Support safe referral; set up the communication system from lower to higher levels for consultation and guidance on disease management; Always coordinate the prevention and with treatment system</a:t>
            </a:r>
            <a:r>
              <a:rPr lang="vi-VN" sz="1200" kern="1200" dirty="0">
                <a:solidFill>
                  <a:schemeClr val="tx1"/>
                </a:solidFill>
                <a:effectLst/>
                <a:latin typeface="+mn-lt"/>
                <a:ea typeface="+mn-ea"/>
                <a:cs typeface="+mn-cs"/>
              </a:rPr>
              <a:t> in child health c</a:t>
            </a:r>
            <a:r>
              <a:rPr lang="en-US" sz="1200" kern="1200" dirty="0">
                <a:solidFill>
                  <a:schemeClr val="tx1"/>
                </a:solidFill>
                <a:effectLst/>
                <a:latin typeface="+mn-lt"/>
                <a:ea typeface="+mn-ea"/>
                <a:cs typeface="+mn-cs"/>
              </a:rPr>
              <a:t>are; Building the link and support each other </a:t>
            </a:r>
            <a:r>
              <a:rPr lang="en-VN" sz="1200" kern="1200" dirty="0">
                <a:solidFill>
                  <a:schemeClr val="tx1"/>
                </a:solidFill>
                <a:effectLst/>
                <a:latin typeface="+mn-lt"/>
                <a:ea typeface="+mn-ea"/>
                <a:cs typeface="+mn-cs"/>
              </a:rPr>
              <a:t>between public health and private health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V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VN" sz="1200" kern="1200" dirty="0">
                <a:solidFill>
                  <a:schemeClr val="tx1"/>
                </a:solidFill>
                <a:effectLst/>
                <a:latin typeface="+mn-lt"/>
                <a:ea typeface="+mn-ea"/>
                <a:cs typeface="+mn-cs"/>
              </a:rPr>
              <a:t>One more point should be noted that Viet Nam is one of 5 coastal developing countries in the world that are most affected by climate change and the dangers of it are unpredictable. Therefore, it is necessary to have proactive disaster preparedness </a:t>
            </a:r>
            <a:r>
              <a:rPr lang="en-US" sz="1200" kern="1200" dirty="0">
                <a:solidFill>
                  <a:schemeClr val="tx1"/>
                </a:solidFill>
                <a:effectLst/>
                <a:latin typeface="+mn-lt"/>
                <a:ea typeface="+mn-ea"/>
                <a:cs typeface="+mn-cs"/>
              </a:rPr>
              <a:t>and </a:t>
            </a:r>
            <a:r>
              <a:rPr lang="en-VN" sz="1200" kern="1200" dirty="0">
                <a:solidFill>
                  <a:schemeClr val="tx1"/>
                </a:solidFill>
                <a:effectLst/>
                <a:latin typeface="+mn-lt"/>
                <a:ea typeface="+mn-ea"/>
                <a:cs typeface="+mn-cs"/>
              </a:rPr>
              <a:t>timely responses to reduce risks to the health of the people in general and children in particular. National strategies on health care need specific plans to provide the most basic needs when the disaster occurs.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VN" sz="1200" kern="1200" dirty="0">
              <a:solidFill>
                <a:schemeClr val="tx1"/>
              </a:solidFill>
              <a:effectLst/>
              <a:latin typeface="+mn-lt"/>
              <a:ea typeface="+mn-ea"/>
              <a:cs typeface="+mn-cs"/>
            </a:endParaRPr>
          </a:p>
          <a:p>
            <a:endParaRPr lang="en-VN" dirty="0"/>
          </a:p>
        </p:txBody>
      </p:sp>
      <p:sp>
        <p:nvSpPr>
          <p:cNvPr id="4" name="Slide Number Placeholder 3"/>
          <p:cNvSpPr>
            <a:spLocks noGrp="1"/>
          </p:cNvSpPr>
          <p:nvPr>
            <p:ph type="sldNum" sz="quarter" idx="5"/>
          </p:nvPr>
        </p:nvSpPr>
        <p:spPr/>
        <p:txBody>
          <a:bodyPr/>
          <a:lstStyle/>
          <a:p>
            <a:fld id="{4570ACE3-1E96-9440-9628-BB1959FB03B1}" type="slidenum">
              <a:rPr lang="en-VN" smtClean="0"/>
              <a:t>23</a:t>
            </a:fld>
            <a:endParaRPr lang="en-VN"/>
          </a:p>
        </p:txBody>
      </p:sp>
    </p:spTree>
    <p:extLst>
      <p:ext uri="{BB962C8B-B14F-4D97-AF65-F5344CB8AC3E}">
        <p14:creationId xmlns:p14="http://schemas.microsoft.com/office/powerpoint/2010/main" val="9156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u="none" strike="noStrike" kern="1200" dirty="0">
                <a:solidFill>
                  <a:schemeClr val="tx1"/>
                </a:solidFill>
                <a:effectLst/>
                <a:latin typeface="+mn-lt"/>
                <a:ea typeface="+mn-ea"/>
                <a:cs typeface="+mn-cs"/>
              </a:rPr>
              <a:t>Nhờ những cố gắng, nỗ lực của ngành Y, y tế nông thôn ở miền Bắc trong thời kỳ này đã có những thay đổi rõ rệt. Số bệnh viện được đầu tư xây dựng ở miền Bắc, từ 57 bệnh viện, 17 bệnh xá năm 1955 lên thành 442 bệnh viện và 645 bệnh xá năm 1975. Số lượng cán bộ ngành y cũng tăng nhanh từ 108 bác sĩ năm 1955 lên 5.684 bác sĩ năm 1975</a:t>
            </a:r>
          </a:p>
          <a:p>
            <a:r>
              <a:rPr lang="vi-VN" sz="1200" b="0" i="0" u="none" strike="noStrike" kern="1200" dirty="0">
                <a:solidFill>
                  <a:schemeClr val="tx1"/>
                </a:solidFill>
                <a:effectLst/>
                <a:latin typeface="+mn-lt"/>
                <a:ea typeface="+mn-ea"/>
                <a:cs typeface="+mn-cs"/>
              </a:rPr>
              <a:t>Hệ thống y tế được mở rộng, xây mới và áp dụng tiến bộ khoa học kỹ thuật. Số giường bệnh thuộc các cơ sở y tế tăng từ 89,4 nghìn giường năm 1976 lên 114,7 nghìn giường năm 1985. Số nhân viên y tế tăng từ 110,9 nghìn người năm 1976 lên 160,2 nghìn người năm 1985, trong đó số bác sĩ tăng từ 9.104 người lên 19.029 người.</a:t>
            </a:r>
            <a:endParaRPr lang="en-VN" dirty="0"/>
          </a:p>
        </p:txBody>
      </p:sp>
      <p:sp>
        <p:nvSpPr>
          <p:cNvPr id="4" name="Slide Number Placeholder 3"/>
          <p:cNvSpPr>
            <a:spLocks noGrp="1"/>
          </p:cNvSpPr>
          <p:nvPr>
            <p:ph type="sldNum" sz="quarter" idx="5"/>
          </p:nvPr>
        </p:nvSpPr>
        <p:spPr/>
        <p:txBody>
          <a:bodyPr/>
          <a:lstStyle/>
          <a:p>
            <a:fld id="{4570ACE3-1E96-9440-9628-BB1959FB03B1}" type="slidenum">
              <a:rPr lang="en-VN" smtClean="0"/>
              <a:t>3</a:t>
            </a:fld>
            <a:endParaRPr lang="en-VN"/>
          </a:p>
        </p:txBody>
      </p:sp>
    </p:spTree>
    <p:extLst>
      <p:ext uri="{BB962C8B-B14F-4D97-AF65-F5344CB8AC3E}">
        <p14:creationId xmlns:p14="http://schemas.microsoft.com/office/powerpoint/2010/main" val="184453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Vietnamese healthcare systems are in the process of reforming and developing, focusing on: effectiveness, equity and quality</a:t>
            </a:r>
          </a:p>
        </p:txBody>
      </p:sp>
      <p:sp>
        <p:nvSpPr>
          <p:cNvPr id="4" name="Slide Number Placeholder 3"/>
          <p:cNvSpPr>
            <a:spLocks noGrp="1"/>
          </p:cNvSpPr>
          <p:nvPr>
            <p:ph type="sldNum" sz="quarter" idx="5"/>
          </p:nvPr>
        </p:nvSpPr>
        <p:spPr/>
        <p:txBody>
          <a:bodyPr/>
          <a:lstStyle/>
          <a:p>
            <a:fld id="{4570ACE3-1E96-9440-9628-BB1959FB03B1}" type="slidenum">
              <a:rPr lang="en-VN" smtClean="0"/>
              <a:t>4</a:t>
            </a:fld>
            <a:endParaRPr lang="en-VN"/>
          </a:p>
        </p:txBody>
      </p:sp>
    </p:spTree>
    <p:extLst>
      <p:ext uri="{BB962C8B-B14F-4D97-AF65-F5344CB8AC3E}">
        <p14:creationId xmlns:p14="http://schemas.microsoft.com/office/powerpoint/2010/main" val="73708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In 2021, the North Central and Central coastal areas had the highest number of public patient beds at 69.3 thousand. The region also had the highest number of non-public patient beds at 9.2 thousand in Vietnam. In the same year, there were 307.7 thousand public and 27.4 thousand non-public patient beds in Vietnam in total.</a:t>
            </a:r>
            <a:endParaRPr lang="en-VN" dirty="0"/>
          </a:p>
        </p:txBody>
      </p:sp>
      <p:sp>
        <p:nvSpPr>
          <p:cNvPr id="4" name="Slide Number Placeholder 3"/>
          <p:cNvSpPr>
            <a:spLocks noGrp="1"/>
          </p:cNvSpPr>
          <p:nvPr>
            <p:ph type="sldNum" sz="quarter" idx="5"/>
          </p:nvPr>
        </p:nvSpPr>
        <p:spPr/>
        <p:txBody>
          <a:bodyPr/>
          <a:lstStyle/>
          <a:p>
            <a:fld id="{4570ACE3-1E96-9440-9628-BB1959FB03B1}" type="slidenum">
              <a:rPr lang="en-VN" smtClean="0"/>
              <a:t>7</a:t>
            </a:fld>
            <a:endParaRPr lang="en-VN"/>
          </a:p>
        </p:txBody>
      </p:sp>
    </p:spTree>
    <p:extLst>
      <p:ext uri="{BB962C8B-B14F-4D97-AF65-F5344CB8AC3E}">
        <p14:creationId xmlns:p14="http://schemas.microsoft.com/office/powerpoint/2010/main" val="1133157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Vietnam is facing a critical shortage of healthcare manpower. Currently Vietnam has 7.6 doctors per 10,000 people. There is a wide disparity in the doctor per people ratio. In cities like Hanoi and HCMC, the rate is about 9 doctors per 10,000 people but in remote areas this number is as low as 1.</a:t>
            </a:r>
          </a:p>
        </p:txBody>
      </p:sp>
      <p:sp>
        <p:nvSpPr>
          <p:cNvPr id="4" name="Slide Number Placeholder 3"/>
          <p:cNvSpPr>
            <a:spLocks noGrp="1"/>
          </p:cNvSpPr>
          <p:nvPr>
            <p:ph type="sldNum" sz="quarter" idx="5"/>
          </p:nvPr>
        </p:nvSpPr>
        <p:spPr/>
        <p:txBody>
          <a:bodyPr/>
          <a:lstStyle/>
          <a:p>
            <a:fld id="{4570ACE3-1E96-9440-9628-BB1959FB03B1}" type="slidenum">
              <a:rPr lang="en-VN" smtClean="0"/>
              <a:t>8</a:t>
            </a:fld>
            <a:endParaRPr lang="en-VN"/>
          </a:p>
        </p:txBody>
      </p:sp>
    </p:spTree>
    <p:extLst>
      <p:ext uri="{BB962C8B-B14F-4D97-AF65-F5344CB8AC3E}">
        <p14:creationId xmlns:p14="http://schemas.microsoft.com/office/powerpoint/2010/main" val="176557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In 2021, there were around 11 doctors per ten thousand inhabitants in Vietnam.</a:t>
            </a:r>
            <a:endParaRPr lang="en-VN" dirty="0"/>
          </a:p>
        </p:txBody>
      </p:sp>
      <p:sp>
        <p:nvSpPr>
          <p:cNvPr id="4" name="Slide Number Placeholder 3"/>
          <p:cNvSpPr>
            <a:spLocks noGrp="1"/>
          </p:cNvSpPr>
          <p:nvPr>
            <p:ph type="sldNum" sz="quarter" idx="5"/>
          </p:nvPr>
        </p:nvSpPr>
        <p:spPr/>
        <p:txBody>
          <a:bodyPr/>
          <a:lstStyle/>
          <a:p>
            <a:fld id="{4570ACE3-1E96-9440-9628-BB1959FB03B1}" type="slidenum">
              <a:rPr lang="en-VN" smtClean="0"/>
              <a:t>9</a:t>
            </a:fld>
            <a:endParaRPr lang="en-VN"/>
          </a:p>
        </p:txBody>
      </p:sp>
    </p:spTree>
    <p:extLst>
      <p:ext uri="{BB962C8B-B14F-4D97-AF65-F5344CB8AC3E}">
        <p14:creationId xmlns:p14="http://schemas.microsoft.com/office/powerpoint/2010/main" val="167285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Review for Millennium Development Goals, Viet Nam was recognised by </a:t>
            </a:r>
            <a:r>
              <a:rPr lang="en-VN" sz="1200" kern="1200" dirty="0">
                <a:solidFill>
                  <a:schemeClr val="tx1"/>
                </a:solidFill>
                <a:effectLst/>
                <a:latin typeface="+mn-lt"/>
                <a:ea typeface="+mn-ea"/>
                <a:cs typeface="+mn-cs"/>
              </a:rPr>
              <a:t>global community as a bright spot in achieving the goals of maternal and child health indicators. During 15 year of MDGs implementation, the mortality rate of children under five years old (U5MR) in Viet Nam declined by more than 60%, dropping from 58 to 22.1 deaths per 1,000 live births between 1990 and 2015, lower than the global figure</a:t>
            </a:r>
            <a:endParaRPr lang="en-VN" dirty="0"/>
          </a:p>
        </p:txBody>
      </p:sp>
      <p:sp>
        <p:nvSpPr>
          <p:cNvPr id="4" name="Slide Number Placeholder 3"/>
          <p:cNvSpPr>
            <a:spLocks noGrp="1"/>
          </p:cNvSpPr>
          <p:nvPr>
            <p:ph type="sldNum" sz="quarter" idx="5"/>
          </p:nvPr>
        </p:nvSpPr>
        <p:spPr/>
        <p:txBody>
          <a:bodyPr/>
          <a:lstStyle/>
          <a:p>
            <a:fld id="{4570ACE3-1E96-9440-9628-BB1959FB03B1}" type="slidenum">
              <a:rPr lang="en-VN" smtClean="0"/>
              <a:t>11</a:t>
            </a:fld>
            <a:endParaRPr lang="en-VN"/>
          </a:p>
        </p:txBody>
      </p:sp>
    </p:spTree>
    <p:extLst>
      <p:ext uri="{BB962C8B-B14F-4D97-AF65-F5344CB8AC3E}">
        <p14:creationId xmlns:p14="http://schemas.microsoft.com/office/powerpoint/2010/main" val="279859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sz="1200" kern="1200" dirty="0">
                <a:solidFill>
                  <a:schemeClr val="tx1"/>
                </a:solidFill>
                <a:effectLst/>
                <a:latin typeface="+mn-lt"/>
                <a:ea typeface="+mn-ea"/>
                <a:cs typeface="+mn-cs"/>
              </a:rPr>
              <a:t>There is also a big difference (nearly 3 times) in U5MR between mountainous, remote, and ethnic minority areas compared to urban and delta areas of Viet Nam. Also according to the latest 2019 census data (4), the U5MR in rural areas was 25.1‰ that was almost 2 times higher than in urban areas (12.3 ‰). At the regional level, the U5MR in the Northern mountainous provinces (31.5‰) and the Central Highlands (35.5‰) were nearly three times higher than in the Southeast (12.7‰) and twice as much as that in the Red River Delta region (</a:t>
            </a:r>
            <a:r>
              <a:rPr lang="vi-VN" sz="1200" kern="1200" dirty="0">
                <a:solidFill>
                  <a:schemeClr val="tx1"/>
                </a:solidFill>
                <a:effectLst/>
                <a:latin typeface="+mn-lt"/>
                <a:ea typeface="+mn-ea"/>
                <a:cs typeface="+mn-cs"/>
              </a:rPr>
              <a:t>16,5‰)</a:t>
            </a:r>
            <a:r>
              <a:rPr lang="en-VN" sz="1200" kern="1200" dirty="0">
                <a:solidFill>
                  <a:schemeClr val="tx1"/>
                </a:solidFill>
                <a:effectLst/>
                <a:latin typeface="+mn-lt"/>
                <a:ea typeface="+mn-ea"/>
                <a:cs typeface="+mn-cs"/>
              </a:rPr>
              <a:t>. Therefore, priority interventions should focus on disadvantaged, mountainous and ethnic minority areas. Reduce the gaps in child health care between regions</a:t>
            </a:r>
            <a:r>
              <a:rPr lang="vi-VN" sz="1200" kern="1200" dirty="0">
                <a:solidFill>
                  <a:schemeClr val="tx1"/>
                </a:solidFill>
                <a:effectLst/>
                <a:latin typeface="+mn-lt"/>
                <a:ea typeface="+mn-ea"/>
                <a:cs typeface="+mn-cs"/>
              </a:rPr>
              <a:t>, </a:t>
            </a:r>
            <a:r>
              <a:rPr lang="en-VN" sz="1200" kern="1200" dirty="0">
                <a:solidFill>
                  <a:schemeClr val="tx1"/>
                </a:solidFill>
                <a:effectLst/>
                <a:latin typeface="+mn-lt"/>
                <a:ea typeface="+mn-ea"/>
                <a:cs typeface="+mn-cs"/>
              </a:rPr>
              <a:t>wealth quintiles and ethnic groups can lower U5MR nationwide.</a:t>
            </a:r>
          </a:p>
          <a:p>
            <a:endParaRPr lang="en-VN" dirty="0"/>
          </a:p>
        </p:txBody>
      </p:sp>
      <p:sp>
        <p:nvSpPr>
          <p:cNvPr id="4" name="Slide Number Placeholder 3"/>
          <p:cNvSpPr>
            <a:spLocks noGrp="1"/>
          </p:cNvSpPr>
          <p:nvPr>
            <p:ph type="sldNum" sz="quarter" idx="5"/>
          </p:nvPr>
        </p:nvSpPr>
        <p:spPr/>
        <p:txBody>
          <a:bodyPr/>
          <a:lstStyle/>
          <a:p>
            <a:fld id="{4570ACE3-1E96-9440-9628-BB1959FB03B1}" type="slidenum">
              <a:rPr lang="en-VN" smtClean="0"/>
              <a:t>12</a:t>
            </a:fld>
            <a:endParaRPr lang="en-VN"/>
          </a:p>
        </p:txBody>
      </p:sp>
    </p:spTree>
    <p:extLst>
      <p:ext uri="{BB962C8B-B14F-4D97-AF65-F5344CB8AC3E}">
        <p14:creationId xmlns:p14="http://schemas.microsoft.com/office/powerpoint/2010/main" val="3344158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sz="1200" kern="1200" dirty="0">
                <a:solidFill>
                  <a:schemeClr val="tx1"/>
                </a:solidFill>
                <a:effectLst/>
                <a:latin typeface="+mn-lt"/>
                <a:ea typeface="+mn-ea"/>
                <a:cs typeface="+mn-cs"/>
              </a:rPr>
              <a:t>Although the neonatal mortality (NMR) has decreased significantly compared to the previous decade, the proportion of NMR still contributes to a major part of U5MR. According to the Maternal and Child Health Department's annual report, NMR currently accounts for more than 70% of infant deaths and more than 50% of under-5 deaths (6). Compared with other countries in the world, the number of neonatal deaths in Viet Nam is in the group with a high proportion of total under five deaths. </a:t>
            </a:r>
          </a:p>
          <a:p>
            <a:endParaRPr lang="en-VN" dirty="0"/>
          </a:p>
        </p:txBody>
      </p:sp>
      <p:sp>
        <p:nvSpPr>
          <p:cNvPr id="4" name="Slide Number Placeholder 3"/>
          <p:cNvSpPr>
            <a:spLocks noGrp="1"/>
          </p:cNvSpPr>
          <p:nvPr>
            <p:ph type="sldNum" sz="quarter" idx="5"/>
          </p:nvPr>
        </p:nvSpPr>
        <p:spPr/>
        <p:txBody>
          <a:bodyPr/>
          <a:lstStyle/>
          <a:p>
            <a:fld id="{4570ACE3-1E96-9440-9628-BB1959FB03B1}" type="slidenum">
              <a:rPr lang="en-VN" smtClean="0"/>
              <a:t>13</a:t>
            </a:fld>
            <a:endParaRPr lang="en-VN"/>
          </a:p>
        </p:txBody>
      </p:sp>
    </p:spTree>
    <p:extLst>
      <p:ext uri="{BB962C8B-B14F-4D97-AF65-F5344CB8AC3E}">
        <p14:creationId xmlns:p14="http://schemas.microsoft.com/office/powerpoint/2010/main" val="43307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086" name="Picture 14" descr="KI-Logo_rgb_platta.tif                                         001030A5Macintosh HD                   BBA748FD:"/>
          <p:cNvPicPr>
            <a:picLocks noChangeAspect="1" noChangeArrowheads="1"/>
          </p:cNvPicPr>
          <p:nvPr/>
        </p:nvPicPr>
        <p:blipFill>
          <a:blip r:embed="rId2">
            <a:extLst>
              <a:ext uri="{28A0092B-C50C-407E-A947-70E740481C1C}">
                <a14:useLocalDpi xmlns:a14="http://schemas.microsoft.com/office/drawing/2010/main" val="0"/>
              </a:ext>
            </a:extLst>
          </a:blip>
          <a:srcRect l="1666" t="2222" r="1683" b="2245"/>
          <a:stretch>
            <a:fillRect/>
          </a:stretch>
        </p:blipFill>
        <p:spPr bwMode="auto">
          <a:xfrm>
            <a:off x="203200" y="152400"/>
            <a:ext cx="11785600" cy="65532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hasCustomPrompt="1"/>
          </p:nvPr>
        </p:nvSpPr>
        <p:spPr>
          <a:xfrm>
            <a:off x="914400" y="1676400"/>
            <a:ext cx="10363200" cy="1143000"/>
          </a:xfrm>
        </p:spPr>
        <p:txBody>
          <a:bodyPr anchor="ctr"/>
          <a:lstStyle>
            <a:lvl1pPr>
              <a:defRPr sz="3200" baseline="0">
                <a:solidFill>
                  <a:schemeClr val="bg1"/>
                </a:solidFill>
              </a:defRPr>
            </a:lvl1pPr>
          </a:lstStyle>
          <a:p>
            <a:pPr lvl="0"/>
            <a:r>
              <a:rPr lang="sv-SE" altLang="sv-SE" noProof="0" dirty="0" err="1"/>
              <a:t>Click</a:t>
            </a:r>
            <a:r>
              <a:rPr lang="sv-SE" altLang="sv-SE" noProof="0" dirty="0"/>
              <a:t> to </a:t>
            </a:r>
            <a:r>
              <a:rPr lang="sv-SE" altLang="sv-SE" noProof="0" dirty="0" err="1"/>
              <a:t>write</a:t>
            </a:r>
            <a:r>
              <a:rPr lang="sv-SE" altLang="sv-SE" noProof="0" dirty="0"/>
              <a:t> </a:t>
            </a:r>
            <a:r>
              <a:rPr lang="sv-SE" altLang="sv-SE" noProof="0" dirty="0" err="1"/>
              <a:t>headline</a:t>
            </a:r>
            <a:r>
              <a:rPr lang="sv-SE" altLang="sv-SE" noProof="0" dirty="0"/>
              <a:t> here</a:t>
            </a:r>
          </a:p>
        </p:txBody>
      </p:sp>
      <p:sp>
        <p:nvSpPr>
          <p:cNvPr id="3075" name="Rectangle 3"/>
          <p:cNvSpPr>
            <a:spLocks noGrp="1" noChangeArrowheads="1"/>
          </p:cNvSpPr>
          <p:nvPr>
            <p:ph type="subTitle" idx="1" hasCustomPrompt="1"/>
          </p:nvPr>
        </p:nvSpPr>
        <p:spPr>
          <a:xfrm>
            <a:off x="914400" y="2743200"/>
            <a:ext cx="8534400" cy="1752600"/>
          </a:xfrm>
        </p:spPr>
        <p:txBody>
          <a:bodyPr/>
          <a:lstStyle>
            <a:lvl1pPr marL="0" indent="0">
              <a:buFont typeface="Wingdings" charset="2"/>
              <a:buNone/>
              <a:defRPr sz="1800" baseline="0">
                <a:solidFill>
                  <a:schemeClr val="bg1"/>
                </a:solidFill>
              </a:defRPr>
            </a:lvl1pPr>
          </a:lstStyle>
          <a:p>
            <a:pPr lvl="0"/>
            <a:r>
              <a:rPr lang="sv-SE" altLang="sv-SE" noProof="0" dirty="0" err="1"/>
              <a:t>Click</a:t>
            </a:r>
            <a:r>
              <a:rPr lang="sv-SE" altLang="sv-SE" noProof="0" dirty="0"/>
              <a:t> here to </a:t>
            </a:r>
            <a:r>
              <a:rPr lang="sv-SE" altLang="sv-SE" noProof="0" dirty="0" err="1"/>
              <a:t>write</a:t>
            </a:r>
            <a:r>
              <a:rPr lang="sv-SE" altLang="sv-SE" noProof="0" dirty="0"/>
              <a:t> </a:t>
            </a:r>
            <a:r>
              <a:rPr lang="sv-SE" altLang="sv-SE" noProof="0" dirty="0" err="1"/>
              <a:t>subtitle</a:t>
            </a:r>
            <a:r>
              <a:rPr lang="sv-SE" altLang="sv-SE" noProof="0" dirty="0"/>
              <a:t> here</a:t>
            </a:r>
          </a:p>
        </p:txBody>
      </p:sp>
    </p:spTree>
    <p:extLst>
      <p:ext uri="{BB962C8B-B14F-4D97-AF65-F5344CB8AC3E}">
        <p14:creationId xmlns:p14="http://schemas.microsoft.com/office/powerpoint/2010/main" val="14124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p:cNvSpPr>
            <a:spLocks noGrp="1"/>
          </p:cNvSpPr>
          <p:nvPr>
            <p:ph type="dt" sz="half" idx="10"/>
          </p:nvPr>
        </p:nvSpPr>
        <p:spPr/>
        <p:txBody>
          <a:bodyPr/>
          <a:lstStyle>
            <a:lvl1pPr>
              <a:defRPr/>
            </a:lvl1pPr>
          </a:lstStyle>
          <a:p>
            <a:fld id="{9874F263-B7AB-E44A-AD76-86F13F94723F}" type="datetime1">
              <a:rPr lang="en-US" smtClean="0"/>
              <a:t>8/25/22</a:t>
            </a:fld>
            <a:endParaRPr lang="en-VN"/>
          </a:p>
        </p:txBody>
      </p:sp>
      <p:sp>
        <p:nvSpPr>
          <p:cNvPr id="5" name="Platshållare för sidfot 4"/>
          <p:cNvSpPr>
            <a:spLocks noGrp="1"/>
          </p:cNvSpPr>
          <p:nvPr>
            <p:ph type="ftr" sz="quarter" idx="11"/>
          </p:nvPr>
        </p:nvSpPr>
        <p:spPr/>
        <p:txBody>
          <a:bodyPr/>
          <a:lstStyle>
            <a:lvl1pPr>
              <a:defRPr/>
            </a:lvl1pPr>
          </a:lstStyle>
          <a:p>
            <a:r>
              <a:rPr lang="en-US"/>
              <a:t>Hang Tran</a:t>
            </a:r>
            <a:endParaRPr lang="en-VN"/>
          </a:p>
        </p:txBody>
      </p:sp>
      <p:sp>
        <p:nvSpPr>
          <p:cNvPr id="6" name="Platshållare för bildnummer 5"/>
          <p:cNvSpPr>
            <a:spLocks noGrp="1"/>
          </p:cNvSpPr>
          <p:nvPr>
            <p:ph type="sldNum" sz="quarter" idx="12"/>
          </p:nvPr>
        </p:nvSpPr>
        <p:spPr/>
        <p:txBody>
          <a:bodyPr/>
          <a:lstStyle>
            <a:lvl1pPr>
              <a:defRPr/>
            </a:lvl1pPr>
          </a:lstStyle>
          <a:p>
            <a:fld id="{83781671-E551-5A4F-9F97-E82C52397EFF}" type="slidenum">
              <a:rPr lang="en-VN" smtClean="0"/>
              <a:t>‹#›</a:t>
            </a:fld>
            <a:endParaRPr lang="en-VN"/>
          </a:p>
        </p:txBody>
      </p:sp>
    </p:spTree>
    <p:extLst>
      <p:ext uri="{BB962C8B-B14F-4D97-AF65-F5344CB8AC3E}">
        <p14:creationId xmlns:p14="http://schemas.microsoft.com/office/powerpoint/2010/main" val="114934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492067" y="1054100"/>
            <a:ext cx="2590800" cy="5181600"/>
          </a:xfrm>
        </p:spPr>
        <p:txBody>
          <a:bodyPr vert="eaVert"/>
          <a:lstStyle/>
          <a:p>
            <a:r>
              <a:rPr lang="en-US"/>
              <a:t>Click to edit Master title style</a:t>
            </a:r>
            <a:endParaRPr lang="sv-SE"/>
          </a:p>
        </p:txBody>
      </p:sp>
      <p:sp>
        <p:nvSpPr>
          <p:cNvPr id="3" name="Platshållare för lodrät text 2"/>
          <p:cNvSpPr>
            <a:spLocks noGrp="1"/>
          </p:cNvSpPr>
          <p:nvPr>
            <p:ph type="body" orient="vert" idx="1"/>
          </p:nvPr>
        </p:nvSpPr>
        <p:spPr>
          <a:xfrm>
            <a:off x="719667" y="1054100"/>
            <a:ext cx="75692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p:cNvSpPr>
            <a:spLocks noGrp="1"/>
          </p:cNvSpPr>
          <p:nvPr>
            <p:ph type="dt" sz="half" idx="10"/>
          </p:nvPr>
        </p:nvSpPr>
        <p:spPr/>
        <p:txBody>
          <a:bodyPr/>
          <a:lstStyle>
            <a:lvl1pPr>
              <a:defRPr/>
            </a:lvl1pPr>
          </a:lstStyle>
          <a:p>
            <a:fld id="{B0D85D80-BB60-CE4D-BFB4-B2912BB16D26}" type="datetime1">
              <a:rPr lang="en-US" smtClean="0"/>
              <a:t>8/25/22</a:t>
            </a:fld>
            <a:endParaRPr lang="en-VN"/>
          </a:p>
        </p:txBody>
      </p:sp>
      <p:sp>
        <p:nvSpPr>
          <p:cNvPr id="5" name="Platshållare för sidfot 4"/>
          <p:cNvSpPr>
            <a:spLocks noGrp="1"/>
          </p:cNvSpPr>
          <p:nvPr>
            <p:ph type="ftr" sz="quarter" idx="11"/>
          </p:nvPr>
        </p:nvSpPr>
        <p:spPr/>
        <p:txBody>
          <a:bodyPr/>
          <a:lstStyle>
            <a:lvl1pPr>
              <a:defRPr/>
            </a:lvl1pPr>
          </a:lstStyle>
          <a:p>
            <a:r>
              <a:rPr lang="en-US"/>
              <a:t>Hang Tran</a:t>
            </a:r>
            <a:endParaRPr lang="en-VN"/>
          </a:p>
        </p:txBody>
      </p:sp>
      <p:sp>
        <p:nvSpPr>
          <p:cNvPr id="6" name="Platshållare för bildnummer 5"/>
          <p:cNvSpPr>
            <a:spLocks noGrp="1"/>
          </p:cNvSpPr>
          <p:nvPr>
            <p:ph type="sldNum" sz="quarter" idx="12"/>
          </p:nvPr>
        </p:nvSpPr>
        <p:spPr/>
        <p:txBody>
          <a:bodyPr/>
          <a:lstStyle>
            <a:lvl1pPr>
              <a:defRPr/>
            </a:lvl1pPr>
          </a:lstStyle>
          <a:p>
            <a:fld id="{83781671-E551-5A4F-9F97-E82C52397EFF}" type="slidenum">
              <a:rPr lang="en-VN" smtClean="0"/>
              <a:t>‹#›</a:t>
            </a:fld>
            <a:endParaRPr lang="en-VN"/>
          </a:p>
        </p:txBody>
      </p:sp>
    </p:spTree>
    <p:extLst>
      <p:ext uri="{BB962C8B-B14F-4D97-AF65-F5344CB8AC3E}">
        <p14:creationId xmlns:p14="http://schemas.microsoft.com/office/powerpoint/2010/main" val="24757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err="1"/>
              <a:t>Click</a:t>
            </a:r>
            <a:r>
              <a:rPr lang="sv-SE" dirty="0"/>
              <a:t> to </a:t>
            </a:r>
            <a:r>
              <a:rPr lang="sv-SE" dirty="0" err="1"/>
              <a:t>write</a:t>
            </a:r>
            <a:r>
              <a:rPr lang="sv-SE" dirty="0"/>
              <a:t> </a:t>
            </a:r>
            <a:r>
              <a:rPr lang="sv-SE" dirty="0" err="1"/>
              <a:t>title</a:t>
            </a:r>
            <a:r>
              <a:rPr lang="sv-SE" dirty="0"/>
              <a:t> here</a:t>
            </a:r>
          </a:p>
        </p:txBody>
      </p:sp>
      <p:sp>
        <p:nvSpPr>
          <p:cNvPr id="3" name="Platshållare för innehåll 2"/>
          <p:cNvSpPr>
            <a:spLocks noGrp="1"/>
          </p:cNvSpPr>
          <p:nvPr>
            <p:ph idx="1" hasCustomPrompt="1"/>
          </p:nvPr>
        </p:nvSpPr>
        <p:spPr/>
        <p:txBody>
          <a:bodyPr/>
          <a:lstStyle>
            <a:lvl1pPr>
              <a:defRPr baseline="0"/>
            </a:lvl1pPr>
          </a:lstStyle>
          <a:p>
            <a:pPr lvl="0"/>
            <a:r>
              <a:rPr lang="sv-SE" dirty="0" err="1"/>
              <a:t>Click</a:t>
            </a:r>
            <a:r>
              <a:rPr lang="sv-SE" dirty="0"/>
              <a:t> to </a:t>
            </a:r>
            <a:r>
              <a:rPr lang="sv-SE" dirty="0" err="1"/>
              <a:t>write</a:t>
            </a:r>
            <a:r>
              <a:rPr lang="sv-SE" dirty="0"/>
              <a:t> text here</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fld id="{41E8EAAE-4323-AD41-A6CF-00DC4154E67C}" type="datetime1">
              <a:rPr lang="en-US" smtClean="0"/>
              <a:t>8/25/22</a:t>
            </a:fld>
            <a:endParaRPr lang="en-VN"/>
          </a:p>
        </p:txBody>
      </p:sp>
      <p:sp>
        <p:nvSpPr>
          <p:cNvPr id="5" name="Platshållare för sidfot 4"/>
          <p:cNvSpPr>
            <a:spLocks noGrp="1"/>
          </p:cNvSpPr>
          <p:nvPr>
            <p:ph type="ftr" sz="quarter" idx="11"/>
          </p:nvPr>
        </p:nvSpPr>
        <p:spPr/>
        <p:txBody>
          <a:bodyPr/>
          <a:lstStyle>
            <a:lvl1pPr>
              <a:defRPr/>
            </a:lvl1pPr>
          </a:lstStyle>
          <a:p>
            <a:r>
              <a:rPr lang="en-US"/>
              <a:t>Hang Tran</a:t>
            </a:r>
            <a:endParaRPr lang="en-VN"/>
          </a:p>
        </p:txBody>
      </p:sp>
      <p:sp>
        <p:nvSpPr>
          <p:cNvPr id="6" name="Platshållare för bildnummer 5"/>
          <p:cNvSpPr>
            <a:spLocks noGrp="1"/>
          </p:cNvSpPr>
          <p:nvPr>
            <p:ph type="sldNum" sz="quarter" idx="12"/>
          </p:nvPr>
        </p:nvSpPr>
        <p:spPr/>
        <p:txBody>
          <a:bodyPr/>
          <a:lstStyle>
            <a:lvl1pPr>
              <a:defRPr/>
            </a:lvl1pPr>
          </a:lstStyle>
          <a:p>
            <a:fld id="{83781671-E551-5A4F-9F97-E82C52397EFF}" type="slidenum">
              <a:rPr lang="en-VN" smtClean="0"/>
              <a:t>‹#›</a:t>
            </a:fld>
            <a:endParaRPr lang="en-VN"/>
          </a:p>
        </p:txBody>
      </p:sp>
    </p:spTree>
    <p:extLst>
      <p:ext uri="{BB962C8B-B14F-4D97-AF65-F5344CB8AC3E}">
        <p14:creationId xmlns:p14="http://schemas.microsoft.com/office/powerpoint/2010/main" val="95992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sv-SE"/>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Platshållare för datum 3"/>
          <p:cNvSpPr>
            <a:spLocks noGrp="1"/>
          </p:cNvSpPr>
          <p:nvPr>
            <p:ph type="dt" sz="half" idx="10"/>
          </p:nvPr>
        </p:nvSpPr>
        <p:spPr/>
        <p:txBody>
          <a:bodyPr/>
          <a:lstStyle>
            <a:lvl1pPr>
              <a:defRPr/>
            </a:lvl1pPr>
          </a:lstStyle>
          <a:p>
            <a:fld id="{59454977-164F-8241-BC30-7AE9A6ABDE10}" type="datetime1">
              <a:rPr lang="en-US" smtClean="0"/>
              <a:t>8/25/22</a:t>
            </a:fld>
            <a:endParaRPr lang="en-VN"/>
          </a:p>
        </p:txBody>
      </p:sp>
      <p:sp>
        <p:nvSpPr>
          <p:cNvPr id="5" name="Platshållare för sidfot 4"/>
          <p:cNvSpPr>
            <a:spLocks noGrp="1"/>
          </p:cNvSpPr>
          <p:nvPr>
            <p:ph type="ftr" sz="quarter" idx="11"/>
          </p:nvPr>
        </p:nvSpPr>
        <p:spPr/>
        <p:txBody>
          <a:bodyPr/>
          <a:lstStyle>
            <a:lvl1pPr>
              <a:defRPr/>
            </a:lvl1pPr>
          </a:lstStyle>
          <a:p>
            <a:r>
              <a:rPr lang="en-US"/>
              <a:t>Hang Tran</a:t>
            </a:r>
            <a:endParaRPr lang="en-VN"/>
          </a:p>
        </p:txBody>
      </p:sp>
      <p:sp>
        <p:nvSpPr>
          <p:cNvPr id="6" name="Platshållare för bildnummer 5"/>
          <p:cNvSpPr>
            <a:spLocks noGrp="1"/>
          </p:cNvSpPr>
          <p:nvPr>
            <p:ph type="sldNum" sz="quarter" idx="12"/>
          </p:nvPr>
        </p:nvSpPr>
        <p:spPr/>
        <p:txBody>
          <a:bodyPr/>
          <a:lstStyle>
            <a:lvl1pPr>
              <a:defRPr/>
            </a:lvl1pPr>
          </a:lstStyle>
          <a:p>
            <a:fld id="{83781671-E551-5A4F-9F97-E82C52397EFF}" type="slidenum">
              <a:rPr lang="en-VN" smtClean="0"/>
              <a:t>‹#›</a:t>
            </a:fld>
            <a:endParaRPr lang="en-VN"/>
          </a:p>
        </p:txBody>
      </p:sp>
    </p:spTree>
    <p:extLst>
      <p:ext uri="{BB962C8B-B14F-4D97-AF65-F5344CB8AC3E}">
        <p14:creationId xmlns:p14="http://schemas.microsoft.com/office/powerpoint/2010/main" val="89553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sz="half" idx="1"/>
          </p:nvPr>
        </p:nvSpPr>
        <p:spPr>
          <a:xfrm>
            <a:off x="7196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innehåll 3"/>
          <p:cNvSpPr>
            <a:spLocks noGrp="1"/>
          </p:cNvSpPr>
          <p:nvPr>
            <p:ph sz="half" idx="2"/>
          </p:nvPr>
        </p:nvSpPr>
        <p:spPr>
          <a:xfrm>
            <a:off x="6002867" y="21209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datum 4"/>
          <p:cNvSpPr>
            <a:spLocks noGrp="1"/>
          </p:cNvSpPr>
          <p:nvPr>
            <p:ph type="dt" sz="half" idx="10"/>
          </p:nvPr>
        </p:nvSpPr>
        <p:spPr/>
        <p:txBody>
          <a:bodyPr/>
          <a:lstStyle>
            <a:lvl1pPr>
              <a:defRPr/>
            </a:lvl1pPr>
          </a:lstStyle>
          <a:p>
            <a:fld id="{C8E50EF6-FB3C-C04C-8021-E3DBB9D8143D}" type="datetime1">
              <a:rPr lang="en-US" smtClean="0"/>
              <a:t>8/25/22</a:t>
            </a:fld>
            <a:endParaRPr lang="en-VN"/>
          </a:p>
        </p:txBody>
      </p:sp>
      <p:sp>
        <p:nvSpPr>
          <p:cNvPr id="6" name="Platshållare för sidfot 5"/>
          <p:cNvSpPr>
            <a:spLocks noGrp="1"/>
          </p:cNvSpPr>
          <p:nvPr>
            <p:ph type="ftr" sz="quarter" idx="11"/>
          </p:nvPr>
        </p:nvSpPr>
        <p:spPr/>
        <p:txBody>
          <a:bodyPr/>
          <a:lstStyle>
            <a:lvl1pPr>
              <a:defRPr/>
            </a:lvl1pPr>
          </a:lstStyle>
          <a:p>
            <a:r>
              <a:rPr lang="en-US"/>
              <a:t>Hang Tran</a:t>
            </a:r>
            <a:endParaRPr lang="en-VN"/>
          </a:p>
        </p:txBody>
      </p:sp>
      <p:sp>
        <p:nvSpPr>
          <p:cNvPr id="7" name="Platshållare för bildnummer 6"/>
          <p:cNvSpPr>
            <a:spLocks noGrp="1"/>
          </p:cNvSpPr>
          <p:nvPr>
            <p:ph type="sldNum" sz="quarter" idx="12"/>
          </p:nvPr>
        </p:nvSpPr>
        <p:spPr/>
        <p:txBody>
          <a:bodyPr/>
          <a:lstStyle>
            <a:lvl1pPr>
              <a:defRPr/>
            </a:lvl1pPr>
          </a:lstStyle>
          <a:p>
            <a:fld id="{83781671-E551-5A4F-9F97-E82C52397EFF}" type="slidenum">
              <a:rPr lang="en-VN" smtClean="0"/>
              <a:t>‹#›</a:t>
            </a:fld>
            <a:endParaRPr lang="en-VN"/>
          </a:p>
        </p:txBody>
      </p:sp>
    </p:spTree>
    <p:extLst>
      <p:ext uri="{BB962C8B-B14F-4D97-AF65-F5344CB8AC3E}">
        <p14:creationId xmlns:p14="http://schemas.microsoft.com/office/powerpoint/2010/main" val="399727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sv-SE"/>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Platshållare för datum 6"/>
          <p:cNvSpPr>
            <a:spLocks noGrp="1"/>
          </p:cNvSpPr>
          <p:nvPr>
            <p:ph type="dt" sz="half" idx="10"/>
          </p:nvPr>
        </p:nvSpPr>
        <p:spPr/>
        <p:txBody>
          <a:bodyPr/>
          <a:lstStyle>
            <a:lvl1pPr>
              <a:defRPr/>
            </a:lvl1pPr>
          </a:lstStyle>
          <a:p>
            <a:fld id="{2CC88B1E-EE1F-834F-AC24-1FD265EC07C2}" type="datetime1">
              <a:rPr lang="en-US" smtClean="0"/>
              <a:t>8/25/22</a:t>
            </a:fld>
            <a:endParaRPr lang="en-VN"/>
          </a:p>
        </p:txBody>
      </p:sp>
      <p:sp>
        <p:nvSpPr>
          <p:cNvPr id="8" name="Platshållare för sidfot 7"/>
          <p:cNvSpPr>
            <a:spLocks noGrp="1"/>
          </p:cNvSpPr>
          <p:nvPr>
            <p:ph type="ftr" sz="quarter" idx="11"/>
          </p:nvPr>
        </p:nvSpPr>
        <p:spPr/>
        <p:txBody>
          <a:bodyPr/>
          <a:lstStyle>
            <a:lvl1pPr>
              <a:defRPr/>
            </a:lvl1pPr>
          </a:lstStyle>
          <a:p>
            <a:r>
              <a:rPr lang="en-US"/>
              <a:t>Hang Tran</a:t>
            </a:r>
            <a:endParaRPr lang="en-VN"/>
          </a:p>
        </p:txBody>
      </p:sp>
      <p:sp>
        <p:nvSpPr>
          <p:cNvPr id="9" name="Platshållare för bildnummer 8"/>
          <p:cNvSpPr>
            <a:spLocks noGrp="1"/>
          </p:cNvSpPr>
          <p:nvPr>
            <p:ph type="sldNum" sz="quarter" idx="12"/>
          </p:nvPr>
        </p:nvSpPr>
        <p:spPr/>
        <p:txBody>
          <a:bodyPr/>
          <a:lstStyle>
            <a:lvl1pPr>
              <a:defRPr/>
            </a:lvl1pPr>
          </a:lstStyle>
          <a:p>
            <a:fld id="{83781671-E551-5A4F-9F97-E82C52397EFF}" type="slidenum">
              <a:rPr lang="en-VN" smtClean="0"/>
              <a:t>‹#›</a:t>
            </a:fld>
            <a:endParaRPr lang="en-VN"/>
          </a:p>
        </p:txBody>
      </p:sp>
    </p:spTree>
    <p:extLst>
      <p:ext uri="{BB962C8B-B14F-4D97-AF65-F5344CB8AC3E}">
        <p14:creationId xmlns:p14="http://schemas.microsoft.com/office/powerpoint/2010/main" val="303277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datum 2"/>
          <p:cNvSpPr>
            <a:spLocks noGrp="1"/>
          </p:cNvSpPr>
          <p:nvPr>
            <p:ph type="dt" sz="half" idx="10"/>
          </p:nvPr>
        </p:nvSpPr>
        <p:spPr/>
        <p:txBody>
          <a:bodyPr/>
          <a:lstStyle>
            <a:lvl1pPr>
              <a:defRPr/>
            </a:lvl1pPr>
          </a:lstStyle>
          <a:p>
            <a:fld id="{483D8059-F709-D54A-B0CC-9E4E07F31FA6}" type="datetime1">
              <a:rPr lang="en-US" smtClean="0"/>
              <a:t>8/25/22</a:t>
            </a:fld>
            <a:endParaRPr lang="en-VN"/>
          </a:p>
        </p:txBody>
      </p:sp>
      <p:sp>
        <p:nvSpPr>
          <p:cNvPr id="4" name="Platshållare för sidfot 3"/>
          <p:cNvSpPr>
            <a:spLocks noGrp="1"/>
          </p:cNvSpPr>
          <p:nvPr>
            <p:ph type="ftr" sz="quarter" idx="11"/>
          </p:nvPr>
        </p:nvSpPr>
        <p:spPr/>
        <p:txBody>
          <a:bodyPr/>
          <a:lstStyle>
            <a:lvl1pPr>
              <a:defRPr/>
            </a:lvl1pPr>
          </a:lstStyle>
          <a:p>
            <a:r>
              <a:rPr lang="en-US"/>
              <a:t>Hang Tran</a:t>
            </a:r>
            <a:endParaRPr lang="en-VN"/>
          </a:p>
        </p:txBody>
      </p:sp>
      <p:sp>
        <p:nvSpPr>
          <p:cNvPr id="5" name="Platshållare för bildnummer 4"/>
          <p:cNvSpPr>
            <a:spLocks noGrp="1"/>
          </p:cNvSpPr>
          <p:nvPr>
            <p:ph type="sldNum" sz="quarter" idx="12"/>
          </p:nvPr>
        </p:nvSpPr>
        <p:spPr/>
        <p:txBody>
          <a:bodyPr/>
          <a:lstStyle>
            <a:lvl1pPr>
              <a:defRPr/>
            </a:lvl1pPr>
          </a:lstStyle>
          <a:p>
            <a:fld id="{83781671-E551-5A4F-9F97-E82C52397EFF}" type="slidenum">
              <a:rPr lang="en-VN" smtClean="0"/>
              <a:t>‹#›</a:t>
            </a:fld>
            <a:endParaRPr lang="en-VN"/>
          </a:p>
        </p:txBody>
      </p:sp>
    </p:spTree>
    <p:extLst>
      <p:ext uri="{BB962C8B-B14F-4D97-AF65-F5344CB8AC3E}">
        <p14:creationId xmlns:p14="http://schemas.microsoft.com/office/powerpoint/2010/main" val="89464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31852E6B-4AC5-804A-990F-79C131AFED9E}" type="datetime1">
              <a:rPr lang="en-US" smtClean="0"/>
              <a:t>8/25/22</a:t>
            </a:fld>
            <a:endParaRPr lang="en-VN"/>
          </a:p>
        </p:txBody>
      </p:sp>
      <p:sp>
        <p:nvSpPr>
          <p:cNvPr id="3" name="Platshållare för sidfot 2"/>
          <p:cNvSpPr>
            <a:spLocks noGrp="1"/>
          </p:cNvSpPr>
          <p:nvPr>
            <p:ph type="ftr" sz="quarter" idx="11"/>
          </p:nvPr>
        </p:nvSpPr>
        <p:spPr/>
        <p:txBody>
          <a:bodyPr/>
          <a:lstStyle>
            <a:lvl1pPr>
              <a:defRPr/>
            </a:lvl1pPr>
          </a:lstStyle>
          <a:p>
            <a:r>
              <a:rPr lang="en-US"/>
              <a:t>Hang Tran</a:t>
            </a:r>
            <a:endParaRPr lang="en-VN"/>
          </a:p>
        </p:txBody>
      </p:sp>
      <p:sp>
        <p:nvSpPr>
          <p:cNvPr id="4" name="Platshållare för bildnummer 3"/>
          <p:cNvSpPr>
            <a:spLocks noGrp="1"/>
          </p:cNvSpPr>
          <p:nvPr>
            <p:ph type="sldNum" sz="quarter" idx="12"/>
          </p:nvPr>
        </p:nvSpPr>
        <p:spPr/>
        <p:txBody>
          <a:bodyPr/>
          <a:lstStyle>
            <a:lvl1pPr>
              <a:defRPr/>
            </a:lvl1pPr>
          </a:lstStyle>
          <a:p>
            <a:fld id="{83781671-E551-5A4F-9F97-E82C52397EFF}" type="slidenum">
              <a:rPr lang="en-VN" smtClean="0"/>
              <a:t>‹#›</a:t>
            </a:fld>
            <a:endParaRPr lang="en-VN"/>
          </a:p>
        </p:txBody>
      </p:sp>
    </p:spTree>
    <p:extLst>
      <p:ext uri="{BB962C8B-B14F-4D97-AF65-F5344CB8AC3E}">
        <p14:creationId xmlns:p14="http://schemas.microsoft.com/office/powerpoint/2010/main" val="243939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sv-SE"/>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tshållare för datum 4"/>
          <p:cNvSpPr>
            <a:spLocks noGrp="1"/>
          </p:cNvSpPr>
          <p:nvPr>
            <p:ph type="dt" sz="half" idx="10"/>
          </p:nvPr>
        </p:nvSpPr>
        <p:spPr/>
        <p:txBody>
          <a:bodyPr/>
          <a:lstStyle>
            <a:lvl1pPr>
              <a:defRPr/>
            </a:lvl1pPr>
          </a:lstStyle>
          <a:p>
            <a:fld id="{84B43C16-8956-8A45-A97F-135528EF6ABB}" type="datetime1">
              <a:rPr lang="en-US" smtClean="0"/>
              <a:t>8/25/22</a:t>
            </a:fld>
            <a:endParaRPr lang="en-VN"/>
          </a:p>
        </p:txBody>
      </p:sp>
      <p:sp>
        <p:nvSpPr>
          <p:cNvPr id="6" name="Platshållare för sidfot 5"/>
          <p:cNvSpPr>
            <a:spLocks noGrp="1"/>
          </p:cNvSpPr>
          <p:nvPr>
            <p:ph type="ftr" sz="quarter" idx="11"/>
          </p:nvPr>
        </p:nvSpPr>
        <p:spPr/>
        <p:txBody>
          <a:bodyPr/>
          <a:lstStyle>
            <a:lvl1pPr>
              <a:defRPr/>
            </a:lvl1pPr>
          </a:lstStyle>
          <a:p>
            <a:r>
              <a:rPr lang="en-US"/>
              <a:t>Hang Tran</a:t>
            </a:r>
            <a:endParaRPr lang="en-VN"/>
          </a:p>
        </p:txBody>
      </p:sp>
      <p:sp>
        <p:nvSpPr>
          <p:cNvPr id="7" name="Platshållare för bildnummer 6"/>
          <p:cNvSpPr>
            <a:spLocks noGrp="1"/>
          </p:cNvSpPr>
          <p:nvPr>
            <p:ph type="sldNum" sz="quarter" idx="12"/>
          </p:nvPr>
        </p:nvSpPr>
        <p:spPr/>
        <p:txBody>
          <a:bodyPr/>
          <a:lstStyle>
            <a:lvl1pPr>
              <a:defRPr/>
            </a:lvl1pPr>
          </a:lstStyle>
          <a:p>
            <a:fld id="{83781671-E551-5A4F-9F97-E82C52397EFF}" type="slidenum">
              <a:rPr lang="en-VN" smtClean="0"/>
              <a:t>‹#›</a:t>
            </a:fld>
            <a:endParaRPr lang="en-VN"/>
          </a:p>
        </p:txBody>
      </p:sp>
    </p:spTree>
    <p:extLst>
      <p:ext uri="{BB962C8B-B14F-4D97-AF65-F5344CB8AC3E}">
        <p14:creationId xmlns:p14="http://schemas.microsoft.com/office/powerpoint/2010/main" val="188347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sv-SE"/>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tshållare för datum 4"/>
          <p:cNvSpPr>
            <a:spLocks noGrp="1"/>
          </p:cNvSpPr>
          <p:nvPr>
            <p:ph type="dt" sz="half" idx="10"/>
          </p:nvPr>
        </p:nvSpPr>
        <p:spPr/>
        <p:txBody>
          <a:bodyPr/>
          <a:lstStyle>
            <a:lvl1pPr>
              <a:defRPr/>
            </a:lvl1pPr>
          </a:lstStyle>
          <a:p>
            <a:fld id="{9AA624C8-72B8-AB4D-82E3-E792E38667D3}" type="datetime1">
              <a:rPr lang="en-US" smtClean="0"/>
              <a:t>8/25/22</a:t>
            </a:fld>
            <a:endParaRPr lang="en-VN"/>
          </a:p>
        </p:txBody>
      </p:sp>
      <p:sp>
        <p:nvSpPr>
          <p:cNvPr id="6" name="Platshållare för sidfot 5"/>
          <p:cNvSpPr>
            <a:spLocks noGrp="1"/>
          </p:cNvSpPr>
          <p:nvPr>
            <p:ph type="ftr" sz="quarter" idx="11"/>
          </p:nvPr>
        </p:nvSpPr>
        <p:spPr/>
        <p:txBody>
          <a:bodyPr/>
          <a:lstStyle>
            <a:lvl1pPr>
              <a:defRPr/>
            </a:lvl1pPr>
          </a:lstStyle>
          <a:p>
            <a:r>
              <a:rPr lang="en-US"/>
              <a:t>Hang Tran</a:t>
            </a:r>
            <a:endParaRPr lang="en-VN"/>
          </a:p>
        </p:txBody>
      </p:sp>
      <p:sp>
        <p:nvSpPr>
          <p:cNvPr id="7" name="Platshållare för bildnummer 6"/>
          <p:cNvSpPr>
            <a:spLocks noGrp="1"/>
          </p:cNvSpPr>
          <p:nvPr>
            <p:ph type="sldNum" sz="quarter" idx="12"/>
          </p:nvPr>
        </p:nvSpPr>
        <p:spPr/>
        <p:txBody>
          <a:bodyPr/>
          <a:lstStyle>
            <a:lvl1pPr>
              <a:defRPr/>
            </a:lvl1pPr>
          </a:lstStyle>
          <a:p>
            <a:fld id="{83781671-E551-5A4F-9F97-E82C52397EFF}" type="slidenum">
              <a:rPr lang="en-VN" smtClean="0"/>
              <a:t>‹#›</a:t>
            </a:fld>
            <a:endParaRPr lang="en-VN"/>
          </a:p>
        </p:txBody>
      </p:sp>
    </p:spTree>
    <p:extLst>
      <p:ext uri="{BB962C8B-B14F-4D97-AF65-F5344CB8AC3E}">
        <p14:creationId xmlns:p14="http://schemas.microsoft.com/office/powerpoint/2010/main" val="413572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KI-Logo_rgb.tif                                                001030A5Macintosh HD                   BBA748F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71567" y="182563"/>
            <a:ext cx="230293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719667" y="10541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bakgrundsrubriken</a:t>
            </a:r>
          </a:p>
        </p:txBody>
      </p:sp>
      <p:sp>
        <p:nvSpPr>
          <p:cNvPr id="1027" name="Rectangle 3"/>
          <p:cNvSpPr>
            <a:spLocks noGrp="1" noChangeArrowheads="1"/>
          </p:cNvSpPr>
          <p:nvPr>
            <p:ph type="body" idx="1"/>
          </p:nvPr>
        </p:nvSpPr>
        <p:spPr bwMode="auto">
          <a:xfrm>
            <a:off x="719667" y="21209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8" name="Rectangle 4"/>
          <p:cNvSpPr>
            <a:spLocks noGrp="1" noChangeArrowheads="1"/>
          </p:cNvSpPr>
          <p:nvPr>
            <p:ph type="dt" sz="half" idx="2"/>
          </p:nvPr>
        </p:nvSpPr>
        <p:spPr bwMode="auto">
          <a:xfrm>
            <a:off x="8737600" y="6477000"/>
            <a:ext cx="2540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bg2"/>
                </a:solidFill>
                <a:latin typeface="+mn-lt"/>
              </a:defRPr>
            </a:lvl1pPr>
          </a:lstStyle>
          <a:p>
            <a:fld id="{ED93ABF1-4408-004F-B078-96C893A19624}" type="datetime1">
              <a:rPr lang="en-US" smtClean="0"/>
              <a:t>8/25/22</a:t>
            </a:fld>
            <a:endParaRPr lang="en-VN"/>
          </a:p>
        </p:txBody>
      </p:sp>
      <p:sp>
        <p:nvSpPr>
          <p:cNvPr id="1029" name="Rectangle 5"/>
          <p:cNvSpPr>
            <a:spLocks noGrp="1" noChangeArrowheads="1"/>
          </p:cNvSpPr>
          <p:nvPr>
            <p:ph type="ftr" sz="quarter" idx="3"/>
          </p:nvPr>
        </p:nvSpPr>
        <p:spPr bwMode="auto">
          <a:xfrm>
            <a:off x="609600" y="6477000"/>
            <a:ext cx="386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2"/>
                </a:solidFill>
                <a:latin typeface="+mn-lt"/>
              </a:defRPr>
            </a:lvl1pPr>
          </a:lstStyle>
          <a:p>
            <a:r>
              <a:rPr lang="en-US"/>
              <a:t>Hang Tran</a:t>
            </a:r>
            <a:endParaRPr lang="en-VN"/>
          </a:p>
        </p:txBody>
      </p:sp>
      <p:sp>
        <p:nvSpPr>
          <p:cNvPr id="1030" name="Rectangle 6"/>
          <p:cNvSpPr>
            <a:spLocks noGrp="1" noChangeArrowheads="1"/>
          </p:cNvSpPr>
          <p:nvPr>
            <p:ph type="sldNum" sz="quarter" idx="4"/>
          </p:nvPr>
        </p:nvSpPr>
        <p:spPr bwMode="auto">
          <a:xfrm>
            <a:off x="10972800" y="64770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solidFill>
                <a:latin typeface="+mn-lt"/>
              </a:defRPr>
            </a:lvl1pPr>
          </a:lstStyle>
          <a:p>
            <a:fld id="{83781671-E551-5A4F-9F97-E82C52397EFF}" type="slidenum">
              <a:rPr lang="en-VN" smtClean="0"/>
              <a:t>‹#›</a:t>
            </a:fld>
            <a:endParaRPr lang="en-VN"/>
          </a:p>
        </p:txBody>
      </p:sp>
      <p:sp>
        <p:nvSpPr>
          <p:cNvPr id="1031" name="Line 7"/>
          <p:cNvSpPr>
            <a:spLocks noChangeShapeType="1"/>
          </p:cNvSpPr>
          <p:nvPr/>
        </p:nvSpPr>
        <p:spPr bwMode="auto">
          <a:xfrm>
            <a:off x="711200" y="6400800"/>
            <a:ext cx="110744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800"/>
          </a:p>
        </p:txBody>
      </p:sp>
    </p:spTree>
    <p:extLst>
      <p:ext uri="{BB962C8B-B14F-4D97-AF65-F5344CB8AC3E}">
        <p14:creationId xmlns:p14="http://schemas.microsoft.com/office/powerpoint/2010/main" val="1638243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accent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2.png"/><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EEA0-E341-0F42-A02B-3C7AC2E52C6D}"/>
              </a:ext>
            </a:extLst>
          </p:cNvPr>
          <p:cNvSpPr>
            <a:spLocks noGrp="1"/>
          </p:cNvSpPr>
          <p:nvPr>
            <p:ph type="ctrTitle"/>
          </p:nvPr>
        </p:nvSpPr>
        <p:spPr/>
        <p:txBody>
          <a:bodyPr/>
          <a:lstStyle/>
          <a:p>
            <a:r>
              <a:rPr lang="en-VN" dirty="0"/>
              <a:t>Child health in Vietnam – </a:t>
            </a:r>
            <a:br>
              <a:rPr lang="en-VN" dirty="0"/>
            </a:br>
            <a:r>
              <a:rPr lang="en-VN" dirty="0"/>
              <a:t>history, present and future perspectives</a:t>
            </a:r>
          </a:p>
        </p:txBody>
      </p:sp>
      <p:sp>
        <p:nvSpPr>
          <p:cNvPr id="3" name="Subtitle 2">
            <a:extLst>
              <a:ext uri="{FF2B5EF4-FFF2-40B4-BE49-F238E27FC236}">
                <a16:creationId xmlns:a16="http://schemas.microsoft.com/office/drawing/2014/main" id="{17AFDA5D-A626-324B-8369-31A355FCE6DA}"/>
              </a:ext>
            </a:extLst>
          </p:cNvPr>
          <p:cNvSpPr>
            <a:spLocks noGrp="1"/>
          </p:cNvSpPr>
          <p:nvPr>
            <p:ph type="subTitle" idx="1"/>
          </p:nvPr>
        </p:nvSpPr>
        <p:spPr>
          <a:xfrm>
            <a:off x="914400" y="3537284"/>
            <a:ext cx="8534400" cy="1752600"/>
          </a:xfrm>
        </p:spPr>
        <p:txBody>
          <a:bodyPr/>
          <a:lstStyle/>
          <a:p>
            <a:r>
              <a:rPr lang="en-VN" dirty="0"/>
              <a:t>Hang Tran</a:t>
            </a:r>
          </a:p>
          <a:p>
            <a:r>
              <a:rPr lang="en-VN" dirty="0"/>
              <a:t>Global Child Health &amp; SDGs team</a:t>
            </a:r>
          </a:p>
          <a:p>
            <a:endParaRPr lang="en-VN" dirty="0"/>
          </a:p>
          <a:p>
            <a:endParaRPr lang="en-VN" dirty="0"/>
          </a:p>
          <a:p>
            <a:r>
              <a:rPr lang="en-VN" dirty="0"/>
              <a:t>August 25, 2022</a:t>
            </a:r>
          </a:p>
        </p:txBody>
      </p:sp>
      <p:pic>
        <p:nvPicPr>
          <p:cNvPr id="5" name="Picture 4">
            <a:extLst>
              <a:ext uri="{FF2B5EF4-FFF2-40B4-BE49-F238E27FC236}">
                <a16:creationId xmlns:a16="http://schemas.microsoft.com/office/drawing/2014/main" id="{C55F659E-092B-9A4E-9200-AA1F1B8C7834}"/>
              </a:ext>
            </a:extLst>
          </p:cNvPr>
          <p:cNvPicPr>
            <a:picLocks noChangeAspect="1"/>
          </p:cNvPicPr>
          <p:nvPr/>
        </p:nvPicPr>
        <p:blipFill rotWithShape="1">
          <a:blip r:embed="rId2"/>
          <a:srcRect t="6172" r="3193"/>
          <a:stretch/>
        </p:blipFill>
        <p:spPr>
          <a:xfrm>
            <a:off x="6096000" y="3098074"/>
            <a:ext cx="5023403" cy="3226148"/>
          </a:xfrm>
          <a:prstGeom prst="rect">
            <a:avLst/>
          </a:prstGeom>
        </p:spPr>
      </p:pic>
    </p:spTree>
    <p:extLst>
      <p:ext uri="{BB962C8B-B14F-4D97-AF65-F5344CB8AC3E}">
        <p14:creationId xmlns:p14="http://schemas.microsoft.com/office/powerpoint/2010/main" val="421898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3A33-98AC-2046-82D7-6FBF1418FAC9}"/>
              </a:ext>
            </a:extLst>
          </p:cNvPr>
          <p:cNvSpPr>
            <a:spLocks noGrp="1"/>
          </p:cNvSpPr>
          <p:nvPr>
            <p:ph type="title"/>
          </p:nvPr>
        </p:nvSpPr>
        <p:spPr/>
        <p:txBody>
          <a:bodyPr/>
          <a:lstStyle/>
          <a:p>
            <a:r>
              <a:rPr lang="en-US" dirty="0"/>
              <a:t>T</a:t>
            </a:r>
            <a:r>
              <a:rPr lang="en-VN" dirty="0"/>
              <a:t>rends of population proportion (1989 – 2050)</a:t>
            </a:r>
          </a:p>
        </p:txBody>
      </p:sp>
      <p:pic>
        <p:nvPicPr>
          <p:cNvPr id="5" name="Content Placeholder 4">
            <a:extLst>
              <a:ext uri="{FF2B5EF4-FFF2-40B4-BE49-F238E27FC236}">
                <a16:creationId xmlns:a16="http://schemas.microsoft.com/office/drawing/2014/main" id="{EA14A402-34B2-1F46-9B0D-512275A0969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92037" y="1734126"/>
            <a:ext cx="8423564" cy="4582683"/>
          </a:xfrm>
        </p:spPr>
      </p:pic>
      <p:sp>
        <p:nvSpPr>
          <p:cNvPr id="6" name="Date Placeholder 5">
            <a:extLst>
              <a:ext uri="{FF2B5EF4-FFF2-40B4-BE49-F238E27FC236}">
                <a16:creationId xmlns:a16="http://schemas.microsoft.com/office/drawing/2014/main" id="{5DC2C074-BDC7-AE4B-814F-10011D6F4A38}"/>
              </a:ext>
            </a:extLst>
          </p:cNvPr>
          <p:cNvSpPr>
            <a:spLocks noGrp="1"/>
          </p:cNvSpPr>
          <p:nvPr>
            <p:ph type="dt" sz="half" idx="10"/>
          </p:nvPr>
        </p:nvSpPr>
        <p:spPr/>
        <p:txBody>
          <a:bodyPr/>
          <a:lstStyle/>
          <a:p>
            <a:fld id="{1BCF246D-4694-0A49-BC78-BFC5ADC6BDFB}" type="datetime1">
              <a:rPr lang="en-US" smtClean="0"/>
              <a:t>8/25/22</a:t>
            </a:fld>
            <a:endParaRPr lang="en-VN"/>
          </a:p>
        </p:txBody>
      </p:sp>
      <p:sp>
        <p:nvSpPr>
          <p:cNvPr id="7" name="Footer Placeholder 6">
            <a:extLst>
              <a:ext uri="{FF2B5EF4-FFF2-40B4-BE49-F238E27FC236}">
                <a16:creationId xmlns:a16="http://schemas.microsoft.com/office/drawing/2014/main" id="{C50144E5-1D74-4742-858C-9EF931E828FB}"/>
              </a:ext>
            </a:extLst>
          </p:cNvPr>
          <p:cNvSpPr>
            <a:spLocks noGrp="1"/>
          </p:cNvSpPr>
          <p:nvPr>
            <p:ph type="ftr" sz="quarter" idx="11"/>
          </p:nvPr>
        </p:nvSpPr>
        <p:spPr/>
        <p:txBody>
          <a:bodyPr/>
          <a:lstStyle/>
          <a:p>
            <a:r>
              <a:rPr lang="en-US"/>
              <a:t>Hang Tran</a:t>
            </a:r>
            <a:endParaRPr lang="en-VN"/>
          </a:p>
        </p:txBody>
      </p:sp>
      <p:sp>
        <p:nvSpPr>
          <p:cNvPr id="8" name="Slide Number Placeholder 7">
            <a:extLst>
              <a:ext uri="{FF2B5EF4-FFF2-40B4-BE49-F238E27FC236}">
                <a16:creationId xmlns:a16="http://schemas.microsoft.com/office/drawing/2014/main" id="{4A08C957-A87C-2B48-9E89-EA49C7B03E1D}"/>
              </a:ext>
            </a:extLst>
          </p:cNvPr>
          <p:cNvSpPr>
            <a:spLocks noGrp="1"/>
          </p:cNvSpPr>
          <p:nvPr>
            <p:ph type="sldNum" sz="quarter" idx="12"/>
          </p:nvPr>
        </p:nvSpPr>
        <p:spPr/>
        <p:txBody>
          <a:bodyPr/>
          <a:lstStyle/>
          <a:p>
            <a:fld id="{83781671-E551-5A4F-9F97-E82C52397EFF}" type="slidenum">
              <a:rPr lang="en-VN" smtClean="0"/>
              <a:t>10</a:t>
            </a:fld>
            <a:endParaRPr lang="en-VN"/>
          </a:p>
        </p:txBody>
      </p:sp>
    </p:spTree>
    <p:extLst>
      <p:ext uri="{BB962C8B-B14F-4D97-AF65-F5344CB8AC3E}">
        <p14:creationId xmlns:p14="http://schemas.microsoft.com/office/powerpoint/2010/main" val="84941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B8BEE-5A92-CB48-8DFD-114FCD444E40}"/>
              </a:ext>
            </a:extLst>
          </p:cNvPr>
          <p:cNvSpPr>
            <a:spLocks noGrp="1"/>
          </p:cNvSpPr>
          <p:nvPr>
            <p:ph type="title"/>
          </p:nvPr>
        </p:nvSpPr>
        <p:spPr/>
        <p:txBody>
          <a:bodyPr/>
          <a:lstStyle/>
          <a:p>
            <a:r>
              <a:rPr lang="en-US" dirty="0"/>
              <a:t>Under 5 mortality rate in Vietnam (1964 – 2020)</a:t>
            </a:r>
            <a:endParaRPr lang="en-VN" dirty="0"/>
          </a:p>
        </p:txBody>
      </p:sp>
      <p:pic>
        <p:nvPicPr>
          <p:cNvPr id="8" name="Content Placeholder 7">
            <a:extLst>
              <a:ext uri="{FF2B5EF4-FFF2-40B4-BE49-F238E27FC236}">
                <a16:creationId xmlns:a16="http://schemas.microsoft.com/office/drawing/2014/main" id="{E58B9A9B-F8C7-4E48-B0D9-3B132FA1D6A9}"/>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924886" y="1913081"/>
            <a:ext cx="8320550" cy="4114800"/>
          </a:xfrm>
        </p:spPr>
      </p:pic>
      <p:sp>
        <p:nvSpPr>
          <p:cNvPr id="9" name="Rectangle 8">
            <a:extLst>
              <a:ext uri="{FF2B5EF4-FFF2-40B4-BE49-F238E27FC236}">
                <a16:creationId xmlns:a16="http://schemas.microsoft.com/office/drawing/2014/main" id="{42E03C48-34E8-9D47-B8AC-E074A6F561CB}"/>
              </a:ext>
            </a:extLst>
          </p:cNvPr>
          <p:cNvSpPr/>
          <p:nvPr/>
        </p:nvSpPr>
        <p:spPr bwMode="auto">
          <a:xfrm>
            <a:off x="9268691" y="1745673"/>
            <a:ext cx="1205345" cy="4514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VN" sz="2400" b="0" i="0" u="none" strike="noStrike" cap="none" normalizeH="0" baseline="0">
              <a:ln>
                <a:noFill/>
              </a:ln>
              <a:solidFill>
                <a:schemeClr val="tx1"/>
              </a:solidFill>
              <a:effectLst/>
              <a:latin typeface="Times" charset="0"/>
            </a:endParaRPr>
          </a:p>
        </p:txBody>
      </p:sp>
      <p:sp>
        <p:nvSpPr>
          <p:cNvPr id="10" name="Date Placeholder 9">
            <a:extLst>
              <a:ext uri="{FF2B5EF4-FFF2-40B4-BE49-F238E27FC236}">
                <a16:creationId xmlns:a16="http://schemas.microsoft.com/office/drawing/2014/main" id="{8431FA7C-E1AA-9B4B-89D9-BF08E241008C}"/>
              </a:ext>
            </a:extLst>
          </p:cNvPr>
          <p:cNvSpPr>
            <a:spLocks noGrp="1"/>
          </p:cNvSpPr>
          <p:nvPr>
            <p:ph type="dt" sz="half" idx="10"/>
          </p:nvPr>
        </p:nvSpPr>
        <p:spPr/>
        <p:txBody>
          <a:bodyPr/>
          <a:lstStyle/>
          <a:p>
            <a:fld id="{103BBAAC-E806-C74D-87A9-70366C6F7A2A}" type="datetime1">
              <a:rPr lang="en-US" smtClean="0"/>
              <a:t>8/25/22</a:t>
            </a:fld>
            <a:endParaRPr lang="en-VN"/>
          </a:p>
        </p:txBody>
      </p:sp>
      <p:sp>
        <p:nvSpPr>
          <p:cNvPr id="11" name="Footer Placeholder 10">
            <a:extLst>
              <a:ext uri="{FF2B5EF4-FFF2-40B4-BE49-F238E27FC236}">
                <a16:creationId xmlns:a16="http://schemas.microsoft.com/office/drawing/2014/main" id="{525A2A9E-DAE6-ED4E-8070-FDD8A8368C4F}"/>
              </a:ext>
            </a:extLst>
          </p:cNvPr>
          <p:cNvSpPr>
            <a:spLocks noGrp="1"/>
          </p:cNvSpPr>
          <p:nvPr>
            <p:ph type="ftr" sz="quarter" idx="11"/>
          </p:nvPr>
        </p:nvSpPr>
        <p:spPr/>
        <p:txBody>
          <a:bodyPr/>
          <a:lstStyle/>
          <a:p>
            <a:r>
              <a:rPr lang="en-US"/>
              <a:t>Hang Tran</a:t>
            </a:r>
            <a:endParaRPr lang="en-VN"/>
          </a:p>
        </p:txBody>
      </p:sp>
      <p:sp>
        <p:nvSpPr>
          <p:cNvPr id="12" name="Slide Number Placeholder 11">
            <a:extLst>
              <a:ext uri="{FF2B5EF4-FFF2-40B4-BE49-F238E27FC236}">
                <a16:creationId xmlns:a16="http://schemas.microsoft.com/office/drawing/2014/main" id="{B7558DBA-0A1B-8748-8D63-5D3DD87B6DD6}"/>
              </a:ext>
            </a:extLst>
          </p:cNvPr>
          <p:cNvSpPr>
            <a:spLocks noGrp="1"/>
          </p:cNvSpPr>
          <p:nvPr>
            <p:ph type="sldNum" sz="quarter" idx="12"/>
          </p:nvPr>
        </p:nvSpPr>
        <p:spPr/>
        <p:txBody>
          <a:bodyPr/>
          <a:lstStyle/>
          <a:p>
            <a:fld id="{83781671-E551-5A4F-9F97-E82C52397EFF}" type="slidenum">
              <a:rPr lang="en-VN" smtClean="0"/>
              <a:t>11</a:t>
            </a:fld>
            <a:endParaRPr lang="en-VN"/>
          </a:p>
        </p:txBody>
      </p:sp>
    </p:spTree>
    <p:extLst>
      <p:ext uri="{BB962C8B-B14F-4D97-AF65-F5344CB8AC3E}">
        <p14:creationId xmlns:p14="http://schemas.microsoft.com/office/powerpoint/2010/main" val="411869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E96CFB36-8D32-B54E-8BC3-A716F31FA2DF}"/>
              </a:ext>
            </a:extLst>
          </p:cNvPr>
          <p:cNvPicPr>
            <a:picLocks noGrp="1" noChangeAspect="1"/>
          </p:cNvPicPr>
          <p:nvPr>
            <p:ph idx="1"/>
          </p:nvPr>
        </p:nvPicPr>
        <p:blipFill>
          <a:blip r:embed="rId3"/>
          <a:stretch>
            <a:fillRect/>
          </a:stretch>
        </p:blipFill>
        <p:spPr>
          <a:xfrm>
            <a:off x="935182" y="633502"/>
            <a:ext cx="8666018" cy="5590995"/>
          </a:xfrm>
        </p:spPr>
      </p:pic>
      <p:sp>
        <p:nvSpPr>
          <p:cNvPr id="19" name="Rectangle 18">
            <a:extLst>
              <a:ext uri="{FF2B5EF4-FFF2-40B4-BE49-F238E27FC236}">
                <a16:creationId xmlns:a16="http://schemas.microsoft.com/office/drawing/2014/main" id="{F1940138-BA8A-1C4C-B4AA-1E4F65A3267B}"/>
              </a:ext>
            </a:extLst>
          </p:cNvPr>
          <p:cNvSpPr/>
          <p:nvPr/>
        </p:nvSpPr>
        <p:spPr bwMode="auto">
          <a:xfrm>
            <a:off x="2299855" y="5902036"/>
            <a:ext cx="872836" cy="9559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rPr>
              <a:t>R</a:t>
            </a:r>
            <a:r>
              <a:rPr kumimoji="0" lang="en-VN" sz="1600" b="0" i="0" u="none" strike="noStrike" cap="none" normalizeH="0" baseline="0" dirty="0">
                <a:ln>
                  <a:noFill/>
                </a:ln>
                <a:solidFill>
                  <a:schemeClr val="tx1"/>
                </a:solidFill>
                <a:effectLst/>
                <a:latin typeface="+mn-lt"/>
              </a:rPr>
              <a:t>ural </a:t>
            </a:r>
            <a:r>
              <a:rPr lang="en-VN" sz="1600" dirty="0">
                <a:latin typeface="+mn-lt"/>
              </a:rPr>
              <a:t>area</a:t>
            </a:r>
            <a:endParaRPr kumimoji="0" lang="en-VN" sz="1600" b="0" i="0" u="none" strike="noStrike" cap="none" normalizeH="0" baseline="0" dirty="0">
              <a:ln>
                <a:noFill/>
              </a:ln>
              <a:solidFill>
                <a:schemeClr val="tx1"/>
              </a:solidFill>
              <a:effectLst/>
              <a:latin typeface="+mn-lt"/>
            </a:endParaRPr>
          </a:p>
        </p:txBody>
      </p:sp>
      <p:sp>
        <p:nvSpPr>
          <p:cNvPr id="20" name="Rectangle 19">
            <a:extLst>
              <a:ext uri="{FF2B5EF4-FFF2-40B4-BE49-F238E27FC236}">
                <a16:creationId xmlns:a16="http://schemas.microsoft.com/office/drawing/2014/main" id="{0B5442E8-9FAB-CF49-8824-8A8957644152}"/>
              </a:ext>
            </a:extLst>
          </p:cNvPr>
          <p:cNvSpPr/>
          <p:nvPr/>
        </p:nvSpPr>
        <p:spPr bwMode="auto">
          <a:xfrm>
            <a:off x="2971801" y="5897012"/>
            <a:ext cx="872836" cy="9559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a:latin typeface="+mn-lt"/>
              </a:rPr>
              <a:t>Urban</a:t>
            </a:r>
            <a:r>
              <a:rPr kumimoji="0" lang="en-VN" sz="1600" b="0" i="0" u="none" strike="noStrike" cap="none" normalizeH="0" baseline="0" dirty="0">
                <a:ln>
                  <a:noFill/>
                </a:ln>
                <a:solidFill>
                  <a:schemeClr val="tx1"/>
                </a:solidFill>
                <a:effectLst/>
                <a:latin typeface="+mn-lt"/>
              </a:rPr>
              <a:t> </a:t>
            </a:r>
            <a:r>
              <a:rPr lang="en-VN" sz="1600" dirty="0">
                <a:latin typeface="+mn-lt"/>
              </a:rPr>
              <a:t>area</a:t>
            </a:r>
            <a:endParaRPr kumimoji="0" lang="en-VN" sz="1600" b="0" i="0" u="none" strike="noStrike" cap="none" normalizeH="0" baseline="0" dirty="0">
              <a:ln>
                <a:noFill/>
              </a:ln>
              <a:solidFill>
                <a:schemeClr val="tx1"/>
              </a:solidFill>
              <a:effectLst/>
              <a:latin typeface="+mn-lt"/>
            </a:endParaRPr>
          </a:p>
        </p:txBody>
      </p:sp>
      <p:sp>
        <p:nvSpPr>
          <p:cNvPr id="21" name="Rectangle 20">
            <a:extLst>
              <a:ext uri="{FF2B5EF4-FFF2-40B4-BE49-F238E27FC236}">
                <a16:creationId xmlns:a16="http://schemas.microsoft.com/office/drawing/2014/main" id="{73B8F1B4-3641-2F4F-96DD-63F591CB4B9B}"/>
              </a:ext>
            </a:extLst>
          </p:cNvPr>
          <p:cNvSpPr/>
          <p:nvPr/>
        </p:nvSpPr>
        <p:spPr bwMode="auto">
          <a:xfrm>
            <a:off x="6096000" y="5910258"/>
            <a:ext cx="872836" cy="9559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North</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mount</a:t>
            </a:r>
            <a:endParaRPr kumimoji="0" lang="en-VN" sz="1400" b="0" i="0" u="none" strike="noStrike" cap="none" normalizeH="0" baseline="0" dirty="0">
              <a:ln>
                <a:noFill/>
              </a:ln>
              <a:solidFill>
                <a:schemeClr val="tx1"/>
              </a:solidFill>
              <a:effectLst/>
              <a:latin typeface="+mn-lt"/>
            </a:endParaRPr>
          </a:p>
        </p:txBody>
      </p:sp>
      <p:sp>
        <p:nvSpPr>
          <p:cNvPr id="22" name="Rectangle 21">
            <a:extLst>
              <a:ext uri="{FF2B5EF4-FFF2-40B4-BE49-F238E27FC236}">
                <a16:creationId xmlns:a16="http://schemas.microsoft.com/office/drawing/2014/main" id="{8562F70B-B272-DC42-84C9-EADEF8BAA34E}"/>
              </a:ext>
            </a:extLst>
          </p:cNvPr>
          <p:cNvSpPr/>
          <p:nvPr/>
        </p:nvSpPr>
        <p:spPr bwMode="auto">
          <a:xfrm>
            <a:off x="6754091" y="5910258"/>
            <a:ext cx="872836" cy="9559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a:t>Central</a:t>
            </a:r>
          </a:p>
          <a:p>
            <a:r>
              <a:rPr lang="en-US" sz="1400" dirty="0"/>
              <a:t>highland</a:t>
            </a:r>
            <a:endParaRPr lang="en-VN" sz="1400" dirty="0"/>
          </a:p>
        </p:txBody>
      </p:sp>
      <p:sp>
        <p:nvSpPr>
          <p:cNvPr id="23" name="Rectangle 22">
            <a:extLst>
              <a:ext uri="{FF2B5EF4-FFF2-40B4-BE49-F238E27FC236}">
                <a16:creationId xmlns:a16="http://schemas.microsoft.com/office/drawing/2014/main" id="{CD467A76-E153-F242-BFA7-DFE6C08DD86A}"/>
              </a:ext>
            </a:extLst>
          </p:cNvPr>
          <p:cNvSpPr/>
          <p:nvPr/>
        </p:nvSpPr>
        <p:spPr bwMode="auto">
          <a:xfrm>
            <a:off x="7452140" y="5910370"/>
            <a:ext cx="872836" cy="9559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a:t>South</a:t>
            </a:r>
          </a:p>
          <a:p>
            <a:r>
              <a:rPr lang="en-VN" sz="1400" dirty="0"/>
              <a:t>east</a:t>
            </a:r>
          </a:p>
        </p:txBody>
      </p:sp>
      <p:sp>
        <p:nvSpPr>
          <p:cNvPr id="24" name="Rectangle 23">
            <a:extLst>
              <a:ext uri="{FF2B5EF4-FFF2-40B4-BE49-F238E27FC236}">
                <a16:creationId xmlns:a16="http://schemas.microsoft.com/office/drawing/2014/main" id="{AB6218B6-ECF2-C84F-8F0E-5F01A82E567E}"/>
              </a:ext>
            </a:extLst>
          </p:cNvPr>
          <p:cNvSpPr/>
          <p:nvPr/>
        </p:nvSpPr>
        <p:spPr bwMode="auto">
          <a:xfrm>
            <a:off x="8090252" y="5915901"/>
            <a:ext cx="872836" cy="9559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a:t>Red river</a:t>
            </a:r>
          </a:p>
          <a:p>
            <a:r>
              <a:rPr lang="en-US" sz="1400" dirty="0"/>
              <a:t>Delta</a:t>
            </a:r>
            <a:endParaRPr lang="en-VN" sz="1400" dirty="0"/>
          </a:p>
        </p:txBody>
      </p:sp>
      <p:sp>
        <p:nvSpPr>
          <p:cNvPr id="25" name="Date Placeholder 24">
            <a:extLst>
              <a:ext uri="{FF2B5EF4-FFF2-40B4-BE49-F238E27FC236}">
                <a16:creationId xmlns:a16="http://schemas.microsoft.com/office/drawing/2014/main" id="{FAB9D8BB-299D-494D-9716-A03FE5B42296}"/>
              </a:ext>
            </a:extLst>
          </p:cNvPr>
          <p:cNvSpPr>
            <a:spLocks noGrp="1"/>
          </p:cNvSpPr>
          <p:nvPr>
            <p:ph type="dt" sz="half" idx="10"/>
          </p:nvPr>
        </p:nvSpPr>
        <p:spPr/>
        <p:txBody>
          <a:bodyPr/>
          <a:lstStyle/>
          <a:p>
            <a:fld id="{67B3469C-8683-8041-BAC9-C686555387D5}" type="datetime1">
              <a:rPr lang="en-US" smtClean="0"/>
              <a:t>8/25/22</a:t>
            </a:fld>
            <a:endParaRPr lang="en-VN"/>
          </a:p>
        </p:txBody>
      </p:sp>
      <p:sp>
        <p:nvSpPr>
          <p:cNvPr id="26" name="Footer Placeholder 25">
            <a:extLst>
              <a:ext uri="{FF2B5EF4-FFF2-40B4-BE49-F238E27FC236}">
                <a16:creationId xmlns:a16="http://schemas.microsoft.com/office/drawing/2014/main" id="{26E8C9E5-9F36-DE41-8A09-87EB3C8AA5E0}"/>
              </a:ext>
            </a:extLst>
          </p:cNvPr>
          <p:cNvSpPr>
            <a:spLocks noGrp="1"/>
          </p:cNvSpPr>
          <p:nvPr>
            <p:ph type="ftr" sz="quarter" idx="11"/>
          </p:nvPr>
        </p:nvSpPr>
        <p:spPr/>
        <p:txBody>
          <a:bodyPr/>
          <a:lstStyle/>
          <a:p>
            <a:r>
              <a:rPr lang="en-US"/>
              <a:t>Hang Tran</a:t>
            </a:r>
            <a:endParaRPr lang="en-VN"/>
          </a:p>
        </p:txBody>
      </p:sp>
      <p:sp>
        <p:nvSpPr>
          <p:cNvPr id="27" name="Slide Number Placeholder 26">
            <a:extLst>
              <a:ext uri="{FF2B5EF4-FFF2-40B4-BE49-F238E27FC236}">
                <a16:creationId xmlns:a16="http://schemas.microsoft.com/office/drawing/2014/main" id="{68351F1B-F167-3A46-8B5C-B13AAA5B7FE0}"/>
              </a:ext>
            </a:extLst>
          </p:cNvPr>
          <p:cNvSpPr>
            <a:spLocks noGrp="1"/>
          </p:cNvSpPr>
          <p:nvPr>
            <p:ph type="sldNum" sz="quarter" idx="12"/>
          </p:nvPr>
        </p:nvSpPr>
        <p:spPr/>
        <p:txBody>
          <a:bodyPr/>
          <a:lstStyle/>
          <a:p>
            <a:fld id="{83781671-E551-5A4F-9F97-E82C52397EFF}" type="slidenum">
              <a:rPr lang="en-VN" smtClean="0"/>
              <a:t>12</a:t>
            </a:fld>
            <a:endParaRPr lang="en-VN"/>
          </a:p>
        </p:txBody>
      </p:sp>
    </p:spTree>
    <p:extLst>
      <p:ext uri="{BB962C8B-B14F-4D97-AF65-F5344CB8AC3E}">
        <p14:creationId xmlns:p14="http://schemas.microsoft.com/office/powerpoint/2010/main" val="241360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B8BEE-5A92-CB48-8DFD-114FCD444E40}"/>
              </a:ext>
            </a:extLst>
          </p:cNvPr>
          <p:cNvSpPr>
            <a:spLocks noGrp="1"/>
          </p:cNvSpPr>
          <p:nvPr>
            <p:ph type="title"/>
          </p:nvPr>
        </p:nvSpPr>
        <p:spPr/>
        <p:txBody>
          <a:bodyPr/>
          <a:lstStyle/>
          <a:p>
            <a:r>
              <a:rPr lang="en-US" dirty="0" err="1"/>
              <a:t>Neonaltal</a:t>
            </a:r>
            <a:r>
              <a:rPr lang="en-US" dirty="0"/>
              <a:t> mortality rate in Vietnam (1974 - 2020)</a:t>
            </a:r>
            <a:endParaRPr lang="en-VN" dirty="0"/>
          </a:p>
        </p:txBody>
      </p:sp>
      <p:sp>
        <p:nvSpPr>
          <p:cNvPr id="9" name="Rectangle 8">
            <a:extLst>
              <a:ext uri="{FF2B5EF4-FFF2-40B4-BE49-F238E27FC236}">
                <a16:creationId xmlns:a16="http://schemas.microsoft.com/office/drawing/2014/main" id="{42E03C48-34E8-9D47-B8AC-E074A6F561CB}"/>
              </a:ext>
            </a:extLst>
          </p:cNvPr>
          <p:cNvSpPr/>
          <p:nvPr/>
        </p:nvSpPr>
        <p:spPr bwMode="auto">
          <a:xfrm>
            <a:off x="9268691" y="1745673"/>
            <a:ext cx="1205345" cy="4514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VN" sz="2400" b="0" i="0" u="none" strike="noStrike" cap="none" normalizeH="0" baseline="0">
              <a:ln>
                <a:noFill/>
              </a:ln>
              <a:solidFill>
                <a:schemeClr val="tx1"/>
              </a:solidFill>
              <a:effectLst/>
              <a:latin typeface="Times" charset="0"/>
            </a:endParaRPr>
          </a:p>
        </p:txBody>
      </p:sp>
      <p:pic>
        <p:nvPicPr>
          <p:cNvPr id="5" name="Content Placeholder 4">
            <a:extLst>
              <a:ext uri="{FF2B5EF4-FFF2-40B4-BE49-F238E27FC236}">
                <a16:creationId xmlns:a16="http://schemas.microsoft.com/office/drawing/2014/main" id="{51AF1423-FB00-564C-9BC8-B469380D2618}"/>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717964" y="1971386"/>
            <a:ext cx="8756072" cy="4114800"/>
          </a:xfrm>
        </p:spPr>
      </p:pic>
      <p:sp>
        <p:nvSpPr>
          <p:cNvPr id="10" name="Rectangle 9">
            <a:extLst>
              <a:ext uri="{FF2B5EF4-FFF2-40B4-BE49-F238E27FC236}">
                <a16:creationId xmlns:a16="http://schemas.microsoft.com/office/drawing/2014/main" id="{649D49FB-FE30-AF4C-A660-62179DC700C6}"/>
              </a:ext>
            </a:extLst>
          </p:cNvPr>
          <p:cNvSpPr/>
          <p:nvPr/>
        </p:nvSpPr>
        <p:spPr bwMode="auto">
          <a:xfrm>
            <a:off x="9573106" y="1745672"/>
            <a:ext cx="1205345" cy="4514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VN" sz="2400" b="0" i="0" u="none" strike="noStrike" cap="none" normalizeH="0" baseline="0">
              <a:ln>
                <a:noFill/>
              </a:ln>
              <a:solidFill>
                <a:schemeClr val="tx1"/>
              </a:solidFill>
              <a:effectLst/>
              <a:latin typeface="Times" charset="0"/>
            </a:endParaRPr>
          </a:p>
        </p:txBody>
      </p:sp>
      <p:sp>
        <p:nvSpPr>
          <p:cNvPr id="6" name="Date Placeholder 5">
            <a:extLst>
              <a:ext uri="{FF2B5EF4-FFF2-40B4-BE49-F238E27FC236}">
                <a16:creationId xmlns:a16="http://schemas.microsoft.com/office/drawing/2014/main" id="{4439A5A6-4A4E-BD44-AF74-08D2E9462A26}"/>
              </a:ext>
            </a:extLst>
          </p:cNvPr>
          <p:cNvSpPr>
            <a:spLocks noGrp="1"/>
          </p:cNvSpPr>
          <p:nvPr>
            <p:ph type="dt" sz="half" idx="10"/>
          </p:nvPr>
        </p:nvSpPr>
        <p:spPr/>
        <p:txBody>
          <a:bodyPr/>
          <a:lstStyle/>
          <a:p>
            <a:fld id="{938D5098-387A-C04F-82B1-E33F3F90A2E2}" type="datetime1">
              <a:rPr lang="en-US" smtClean="0"/>
              <a:t>8/25/22</a:t>
            </a:fld>
            <a:endParaRPr lang="en-VN"/>
          </a:p>
        </p:txBody>
      </p:sp>
      <p:sp>
        <p:nvSpPr>
          <p:cNvPr id="7" name="Footer Placeholder 6">
            <a:extLst>
              <a:ext uri="{FF2B5EF4-FFF2-40B4-BE49-F238E27FC236}">
                <a16:creationId xmlns:a16="http://schemas.microsoft.com/office/drawing/2014/main" id="{14500256-9C97-0B4F-8032-94F93B09334D}"/>
              </a:ext>
            </a:extLst>
          </p:cNvPr>
          <p:cNvSpPr>
            <a:spLocks noGrp="1"/>
          </p:cNvSpPr>
          <p:nvPr>
            <p:ph type="ftr" sz="quarter" idx="11"/>
          </p:nvPr>
        </p:nvSpPr>
        <p:spPr/>
        <p:txBody>
          <a:bodyPr/>
          <a:lstStyle/>
          <a:p>
            <a:r>
              <a:rPr lang="en-US"/>
              <a:t>Hang Tran</a:t>
            </a:r>
            <a:endParaRPr lang="en-VN"/>
          </a:p>
        </p:txBody>
      </p:sp>
      <p:sp>
        <p:nvSpPr>
          <p:cNvPr id="11" name="Slide Number Placeholder 10">
            <a:extLst>
              <a:ext uri="{FF2B5EF4-FFF2-40B4-BE49-F238E27FC236}">
                <a16:creationId xmlns:a16="http://schemas.microsoft.com/office/drawing/2014/main" id="{1FF979BF-09E9-EB4A-9685-58070BBB6AC8}"/>
              </a:ext>
            </a:extLst>
          </p:cNvPr>
          <p:cNvSpPr>
            <a:spLocks noGrp="1"/>
          </p:cNvSpPr>
          <p:nvPr>
            <p:ph type="sldNum" sz="quarter" idx="12"/>
          </p:nvPr>
        </p:nvSpPr>
        <p:spPr/>
        <p:txBody>
          <a:bodyPr/>
          <a:lstStyle/>
          <a:p>
            <a:fld id="{83781671-E551-5A4F-9F97-E82C52397EFF}" type="slidenum">
              <a:rPr lang="en-VN" smtClean="0"/>
              <a:t>13</a:t>
            </a:fld>
            <a:endParaRPr lang="en-VN"/>
          </a:p>
        </p:txBody>
      </p:sp>
    </p:spTree>
    <p:extLst>
      <p:ext uri="{BB962C8B-B14F-4D97-AF65-F5344CB8AC3E}">
        <p14:creationId xmlns:p14="http://schemas.microsoft.com/office/powerpoint/2010/main" val="300385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BB6C-2ABD-1347-99E9-B5EBB28AFD06}"/>
              </a:ext>
            </a:extLst>
          </p:cNvPr>
          <p:cNvSpPr>
            <a:spLocks noGrp="1"/>
          </p:cNvSpPr>
          <p:nvPr>
            <p:ph type="title"/>
          </p:nvPr>
        </p:nvSpPr>
        <p:spPr/>
        <p:txBody>
          <a:bodyPr/>
          <a:lstStyle/>
          <a:p>
            <a:r>
              <a:rPr lang="en-VN" dirty="0"/>
              <a:t>Cause of death</a:t>
            </a:r>
          </a:p>
        </p:txBody>
      </p:sp>
      <p:pic>
        <p:nvPicPr>
          <p:cNvPr id="7" name="Picture 6">
            <a:extLst>
              <a:ext uri="{FF2B5EF4-FFF2-40B4-BE49-F238E27FC236}">
                <a16:creationId xmlns:a16="http://schemas.microsoft.com/office/drawing/2014/main" id="{1CF904FF-E46E-3441-84B2-C4E128D7381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158" t="6010" r="2126" b="6429"/>
          <a:stretch/>
        </p:blipFill>
        <p:spPr>
          <a:xfrm>
            <a:off x="5901267" y="2395681"/>
            <a:ext cx="6138633" cy="3380509"/>
          </a:xfrm>
          <a:prstGeom prst="rect">
            <a:avLst/>
          </a:prstGeom>
        </p:spPr>
      </p:pic>
      <p:pic>
        <p:nvPicPr>
          <p:cNvPr id="11" name="Picture 10">
            <a:extLst>
              <a:ext uri="{FF2B5EF4-FFF2-40B4-BE49-F238E27FC236}">
                <a16:creationId xmlns:a16="http://schemas.microsoft.com/office/drawing/2014/main" id="{013B51D9-3BED-F846-9874-1F8589F7DED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37121" y="2395681"/>
            <a:ext cx="5177965" cy="3131501"/>
          </a:xfrm>
          <a:prstGeom prst="rect">
            <a:avLst/>
          </a:prstGeom>
        </p:spPr>
      </p:pic>
      <p:sp>
        <p:nvSpPr>
          <p:cNvPr id="12" name="Rectangle 11">
            <a:extLst>
              <a:ext uri="{FF2B5EF4-FFF2-40B4-BE49-F238E27FC236}">
                <a16:creationId xmlns:a16="http://schemas.microsoft.com/office/drawing/2014/main" id="{0552DC8C-19F0-5745-B8C0-E7AFE25B4EB6}"/>
              </a:ext>
            </a:extLst>
          </p:cNvPr>
          <p:cNvSpPr/>
          <p:nvPr/>
        </p:nvSpPr>
        <p:spPr>
          <a:xfrm>
            <a:off x="7283891" y="1735435"/>
            <a:ext cx="2976905" cy="461665"/>
          </a:xfrm>
          <a:prstGeom prst="rect">
            <a:avLst/>
          </a:prstGeom>
        </p:spPr>
        <p:txBody>
          <a:bodyPr wrap="none">
            <a:spAutoFit/>
          </a:bodyPr>
          <a:lstStyle/>
          <a:p>
            <a:r>
              <a:rPr lang="en-VN" b="1" dirty="0">
                <a:latin typeface="+mn-lt"/>
              </a:rPr>
              <a:t>A shift toward NCD</a:t>
            </a:r>
          </a:p>
        </p:txBody>
      </p:sp>
      <p:sp>
        <p:nvSpPr>
          <p:cNvPr id="13" name="Date Placeholder 12">
            <a:extLst>
              <a:ext uri="{FF2B5EF4-FFF2-40B4-BE49-F238E27FC236}">
                <a16:creationId xmlns:a16="http://schemas.microsoft.com/office/drawing/2014/main" id="{1484ECBB-9C43-D447-9572-8B5D94850973}"/>
              </a:ext>
            </a:extLst>
          </p:cNvPr>
          <p:cNvSpPr>
            <a:spLocks noGrp="1"/>
          </p:cNvSpPr>
          <p:nvPr>
            <p:ph type="dt" sz="half" idx="10"/>
          </p:nvPr>
        </p:nvSpPr>
        <p:spPr/>
        <p:txBody>
          <a:bodyPr/>
          <a:lstStyle/>
          <a:p>
            <a:fld id="{C38A52A8-1373-E244-8FF3-578BFEA88D6E}" type="datetime1">
              <a:rPr lang="en-US" smtClean="0"/>
              <a:t>8/25/22</a:t>
            </a:fld>
            <a:endParaRPr lang="en-VN"/>
          </a:p>
        </p:txBody>
      </p:sp>
      <p:sp>
        <p:nvSpPr>
          <p:cNvPr id="14" name="Footer Placeholder 13">
            <a:extLst>
              <a:ext uri="{FF2B5EF4-FFF2-40B4-BE49-F238E27FC236}">
                <a16:creationId xmlns:a16="http://schemas.microsoft.com/office/drawing/2014/main" id="{3A1BEF67-F2AB-A44E-A4DE-4621D2995A7A}"/>
              </a:ext>
            </a:extLst>
          </p:cNvPr>
          <p:cNvSpPr>
            <a:spLocks noGrp="1"/>
          </p:cNvSpPr>
          <p:nvPr>
            <p:ph type="ftr" sz="quarter" idx="11"/>
          </p:nvPr>
        </p:nvSpPr>
        <p:spPr/>
        <p:txBody>
          <a:bodyPr/>
          <a:lstStyle/>
          <a:p>
            <a:r>
              <a:rPr lang="en-US"/>
              <a:t>Hang Tran</a:t>
            </a:r>
            <a:endParaRPr lang="en-VN"/>
          </a:p>
        </p:txBody>
      </p:sp>
      <p:sp>
        <p:nvSpPr>
          <p:cNvPr id="15" name="Slide Number Placeholder 14">
            <a:extLst>
              <a:ext uri="{FF2B5EF4-FFF2-40B4-BE49-F238E27FC236}">
                <a16:creationId xmlns:a16="http://schemas.microsoft.com/office/drawing/2014/main" id="{2EE3AD28-C8A2-4B4F-BFF9-77131C1B12ED}"/>
              </a:ext>
            </a:extLst>
          </p:cNvPr>
          <p:cNvSpPr>
            <a:spLocks noGrp="1"/>
          </p:cNvSpPr>
          <p:nvPr>
            <p:ph type="sldNum" sz="quarter" idx="12"/>
          </p:nvPr>
        </p:nvSpPr>
        <p:spPr/>
        <p:txBody>
          <a:bodyPr/>
          <a:lstStyle/>
          <a:p>
            <a:fld id="{83781671-E551-5A4F-9F97-E82C52397EFF}" type="slidenum">
              <a:rPr lang="en-VN" smtClean="0"/>
              <a:t>14</a:t>
            </a:fld>
            <a:endParaRPr lang="en-VN"/>
          </a:p>
        </p:txBody>
      </p:sp>
    </p:spTree>
    <p:extLst>
      <p:ext uri="{BB962C8B-B14F-4D97-AF65-F5344CB8AC3E}">
        <p14:creationId xmlns:p14="http://schemas.microsoft.com/office/powerpoint/2010/main" val="1007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F1394D-8269-2A4E-9EE2-08973E905398}"/>
              </a:ext>
            </a:extLst>
          </p:cNvPr>
          <p:cNvSpPr>
            <a:spLocks noGrp="1"/>
          </p:cNvSpPr>
          <p:nvPr>
            <p:ph type="title"/>
          </p:nvPr>
        </p:nvSpPr>
        <p:spPr/>
        <p:txBody>
          <a:bodyPr/>
          <a:lstStyle/>
          <a:p>
            <a:r>
              <a:rPr lang="en-VN" i="1" dirty="0"/>
              <a:t>Accidents, injuries and reoccurrence of some infectious diseases can be prevented with vaccination</a:t>
            </a:r>
            <a:br>
              <a:rPr lang="en-VN" dirty="0"/>
            </a:br>
            <a:endParaRPr lang="en-VN" dirty="0"/>
          </a:p>
        </p:txBody>
      </p:sp>
      <p:sp>
        <p:nvSpPr>
          <p:cNvPr id="13" name="Content Placeholder 12">
            <a:extLst>
              <a:ext uri="{FF2B5EF4-FFF2-40B4-BE49-F238E27FC236}">
                <a16:creationId xmlns:a16="http://schemas.microsoft.com/office/drawing/2014/main" id="{AD92E9BA-D44A-784E-ACE5-97CFFACAB4CE}"/>
              </a:ext>
            </a:extLst>
          </p:cNvPr>
          <p:cNvSpPr>
            <a:spLocks noGrp="1"/>
          </p:cNvSpPr>
          <p:nvPr>
            <p:ph idx="1"/>
          </p:nvPr>
        </p:nvSpPr>
        <p:spPr/>
        <p:txBody>
          <a:bodyPr/>
          <a:lstStyle/>
          <a:p>
            <a:r>
              <a:rPr lang="en-VN" dirty="0"/>
              <a:t>Measles epidemic in 2013 – 2014:</a:t>
            </a:r>
          </a:p>
          <a:p>
            <a:pPr lvl="1"/>
            <a:r>
              <a:rPr lang="en-VN" dirty="0"/>
              <a:t>&gt; 4000 children infected </a:t>
            </a:r>
          </a:p>
          <a:p>
            <a:pPr lvl="1"/>
            <a:r>
              <a:rPr lang="en-VN" dirty="0"/>
              <a:t>&gt; 100 children under 5 years old died </a:t>
            </a:r>
          </a:p>
          <a:p>
            <a:pPr lvl="1"/>
            <a:r>
              <a:rPr lang="en-VN" dirty="0"/>
              <a:t>2019: 14,000 cases nationwide</a:t>
            </a:r>
          </a:p>
          <a:p>
            <a:r>
              <a:rPr lang="en-US" dirty="0"/>
              <a:t>D</a:t>
            </a:r>
            <a:r>
              <a:rPr lang="en-VN" dirty="0"/>
              <a:t>iphtheria epidemic reappear (2019)</a:t>
            </a:r>
          </a:p>
          <a:p>
            <a:pPr lvl="1"/>
            <a:r>
              <a:rPr lang="en-VN" dirty="0"/>
              <a:t> 53 cases in 7 provinces</a:t>
            </a:r>
          </a:p>
          <a:p>
            <a:pPr lvl="1"/>
            <a:r>
              <a:rPr lang="en-VN" dirty="0"/>
              <a:t>5 died</a:t>
            </a:r>
          </a:p>
          <a:p>
            <a:r>
              <a:rPr lang="en-VN" dirty="0"/>
              <a:t>Accidents and injuries: 20-25% of the total deaths of children under 5 years old including: Drowning; Traffic accidents and accidents occurred at home (food chopping, falls, poisoning, electric shock, burns </a:t>
            </a:r>
          </a:p>
          <a:p>
            <a:pPr lvl="1"/>
            <a:r>
              <a:rPr lang="en-VN" dirty="0"/>
              <a:t>1,634 children under 5 years old died in 2013</a:t>
            </a:r>
          </a:p>
          <a:p>
            <a:pPr marL="457200" lvl="1" indent="0">
              <a:buNone/>
            </a:pPr>
            <a:endParaRPr lang="en-VN" dirty="0"/>
          </a:p>
          <a:p>
            <a:pPr marL="457200" lvl="1" indent="0">
              <a:buNone/>
            </a:pPr>
            <a:endParaRPr lang="en-VN" dirty="0"/>
          </a:p>
        </p:txBody>
      </p:sp>
      <p:sp>
        <p:nvSpPr>
          <p:cNvPr id="14" name="Date Placeholder 13">
            <a:extLst>
              <a:ext uri="{FF2B5EF4-FFF2-40B4-BE49-F238E27FC236}">
                <a16:creationId xmlns:a16="http://schemas.microsoft.com/office/drawing/2014/main" id="{76118970-C1CC-8047-A781-5F57FBCF124C}"/>
              </a:ext>
            </a:extLst>
          </p:cNvPr>
          <p:cNvSpPr>
            <a:spLocks noGrp="1"/>
          </p:cNvSpPr>
          <p:nvPr>
            <p:ph type="dt" sz="half" idx="10"/>
          </p:nvPr>
        </p:nvSpPr>
        <p:spPr/>
        <p:txBody>
          <a:bodyPr/>
          <a:lstStyle/>
          <a:p>
            <a:fld id="{9AF32304-7C54-A04E-B627-08EE2DFF0AC0}" type="datetime1">
              <a:rPr lang="en-US" smtClean="0"/>
              <a:t>8/25/22</a:t>
            </a:fld>
            <a:endParaRPr lang="en-VN"/>
          </a:p>
        </p:txBody>
      </p:sp>
      <p:sp>
        <p:nvSpPr>
          <p:cNvPr id="15" name="Footer Placeholder 14">
            <a:extLst>
              <a:ext uri="{FF2B5EF4-FFF2-40B4-BE49-F238E27FC236}">
                <a16:creationId xmlns:a16="http://schemas.microsoft.com/office/drawing/2014/main" id="{973BDBB6-1F7B-4443-ABAC-4A6F19E2C0B7}"/>
              </a:ext>
            </a:extLst>
          </p:cNvPr>
          <p:cNvSpPr>
            <a:spLocks noGrp="1"/>
          </p:cNvSpPr>
          <p:nvPr>
            <p:ph type="ftr" sz="quarter" idx="11"/>
          </p:nvPr>
        </p:nvSpPr>
        <p:spPr/>
        <p:txBody>
          <a:bodyPr/>
          <a:lstStyle/>
          <a:p>
            <a:r>
              <a:rPr lang="en-US"/>
              <a:t>Hang Tran</a:t>
            </a:r>
            <a:endParaRPr lang="en-VN"/>
          </a:p>
        </p:txBody>
      </p:sp>
      <p:sp>
        <p:nvSpPr>
          <p:cNvPr id="16" name="Slide Number Placeholder 15">
            <a:extLst>
              <a:ext uri="{FF2B5EF4-FFF2-40B4-BE49-F238E27FC236}">
                <a16:creationId xmlns:a16="http://schemas.microsoft.com/office/drawing/2014/main" id="{448199AB-0F2C-0543-A56F-86B80AC42C69}"/>
              </a:ext>
            </a:extLst>
          </p:cNvPr>
          <p:cNvSpPr>
            <a:spLocks noGrp="1"/>
          </p:cNvSpPr>
          <p:nvPr>
            <p:ph type="sldNum" sz="quarter" idx="12"/>
          </p:nvPr>
        </p:nvSpPr>
        <p:spPr/>
        <p:txBody>
          <a:bodyPr/>
          <a:lstStyle/>
          <a:p>
            <a:fld id="{83781671-E551-5A4F-9F97-E82C52397EFF}" type="slidenum">
              <a:rPr lang="en-VN" smtClean="0"/>
              <a:t>15</a:t>
            </a:fld>
            <a:endParaRPr lang="en-VN"/>
          </a:p>
        </p:txBody>
      </p:sp>
    </p:spTree>
    <p:extLst>
      <p:ext uri="{BB962C8B-B14F-4D97-AF65-F5344CB8AC3E}">
        <p14:creationId xmlns:p14="http://schemas.microsoft.com/office/powerpoint/2010/main" val="48700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7FD0-554E-4E4D-BD34-0B21766968B9}"/>
              </a:ext>
            </a:extLst>
          </p:cNvPr>
          <p:cNvSpPr>
            <a:spLocks noGrp="1"/>
          </p:cNvSpPr>
          <p:nvPr>
            <p:ph type="title"/>
          </p:nvPr>
        </p:nvSpPr>
        <p:spPr/>
        <p:txBody>
          <a:bodyPr/>
          <a:lstStyle/>
          <a:p>
            <a:r>
              <a:rPr lang="en-VN" dirty="0"/>
              <a:t>Influencing factors for childhealth system</a:t>
            </a:r>
          </a:p>
        </p:txBody>
      </p:sp>
      <p:pic>
        <p:nvPicPr>
          <p:cNvPr id="5" name="Content Placeholder 4">
            <a:extLst>
              <a:ext uri="{FF2B5EF4-FFF2-40B4-BE49-F238E27FC236}">
                <a16:creationId xmlns:a16="http://schemas.microsoft.com/office/drawing/2014/main" id="{1059D5BF-F598-1E4B-947F-12FF7BD65371}"/>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b="1591"/>
          <a:stretch/>
        </p:blipFill>
        <p:spPr>
          <a:xfrm>
            <a:off x="1672357" y="1597890"/>
            <a:ext cx="8847286" cy="4747491"/>
          </a:xfrm>
        </p:spPr>
      </p:pic>
      <p:sp>
        <p:nvSpPr>
          <p:cNvPr id="6" name="Date Placeholder 5">
            <a:extLst>
              <a:ext uri="{FF2B5EF4-FFF2-40B4-BE49-F238E27FC236}">
                <a16:creationId xmlns:a16="http://schemas.microsoft.com/office/drawing/2014/main" id="{5AEC9045-820F-D346-8B13-B1AE9B2763E9}"/>
              </a:ext>
            </a:extLst>
          </p:cNvPr>
          <p:cNvSpPr>
            <a:spLocks noGrp="1"/>
          </p:cNvSpPr>
          <p:nvPr>
            <p:ph type="dt" sz="half" idx="10"/>
          </p:nvPr>
        </p:nvSpPr>
        <p:spPr/>
        <p:txBody>
          <a:bodyPr/>
          <a:lstStyle/>
          <a:p>
            <a:fld id="{172D9062-24BA-7543-9805-2AF3071ADE68}" type="datetime1">
              <a:rPr lang="en-US" smtClean="0"/>
              <a:t>8/25/22</a:t>
            </a:fld>
            <a:endParaRPr lang="en-VN"/>
          </a:p>
        </p:txBody>
      </p:sp>
      <p:sp>
        <p:nvSpPr>
          <p:cNvPr id="7" name="Footer Placeholder 6">
            <a:extLst>
              <a:ext uri="{FF2B5EF4-FFF2-40B4-BE49-F238E27FC236}">
                <a16:creationId xmlns:a16="http://schemas.microsoft.com/office/drawing/2014/main" id="{9ABE286E-DDE1-824E-956C-F5482A099874}"/>
              </a:ext>
            </a:extLst>
          </p:cNvPr>
          <p:cNvSpPr>
            <a:spLocks noGrp="1"/>
          </p:cNvSpPr>
          <p:nvPr>
            <p:ph type="ftr" sz="quarter" idx="11"/>
          </p:nvPr>
        </p:nvSpPr>
        <p:spPr/>
        <p:txBody>
          <a:bodyPr/>
          <a:lstStyle/>
          <a:p>
            <a:r>
              <a:rPr lang="en-US"/>
              <a:t>Hang Tran</a:t>
            </a:r>
            <a:endParaRPr lang="en-VN"/>
          </a:p>
        </p:txBody>
      </p:sp>
      <p:sp>
        <p:nvSpPr>
          <p:cNvPr id="8" name="Slide Number Placeholder 7">
            <a:extLst>
              <a:ext uri="{FF2B5EF4-FFF2-40B4-BE49-F238E27FC236}">
                <a16:creationId xmlns:a16="http://schemas.microsoft.com/office/drawing/2014/main" id="{C40E0550-01C7-564C-AC1C-8A4C64458A18}"/>
              </a:ext>
            </a:extLst>
          </p:cNvPr>
          <p:cNvSpPr>
            <a:spLocks noGrp="1"/>
          </p:cNvSpPr>
          <p:nvPr>
            <p:ph type="sldNum" sz="quarter" idx="12"/>
          </p:nvPr>
        </p:nvSpPr>
        <p:spPr/>
        <p:txBody>
          <a:bodyPr/>
          <a:lstStyle/>
          <a:p>
            <a:fld id="{83781671-E551-5A4F-9F97-E82C52397EFF}" type="slidenum">
              <a:rPr lang="en-VN" smtClean="0"/>
              <a:t>16</a:t>
            </a:fld>
            <a:endParaRPr lang="en-VN"/>
          </a:p>
        </p:txBody>
      </p:sp>
    </p:spTree>
    <p:extLst>
      <p:ext uri="{BB962C8B-B14F-4D97-AF65-F5344CB8AC3E}">
        <p14:creationId xmlns:p14="http://schemas.microsoft.com/office/powerpoint/2010/main" val="214679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14F7-823A-334B-8233-A9FDAFEE742B}"/>
              </a:ext>
            </a:extLst>
          </p:cNvPr>
          <p:cNvSpPr>
            <a:spLocks noGrp="1"/>
          </p:cNvSpPr>
          <p:nvPr>
            <p:ph type="title"/>
          </p:nvPr>
        </p:nvSpPr>
        <p:spPr/>
        <p:txBody>
          <a:bodyPr/>
          <a:lstStyle/>
          <a:p>
            <a:r>
              <a:rPr lang="en-VN" dirty="0"/>
              <a:t>Pediatric hospital network</a:t>
            </a:r>
          </a:p>
        </p:txBody>
      </p:sp>
      <p:pic>
        <p:nvPicPr>
          <p:cNvPr id="5" name="Content Placeholder 4">
            <a:extLst>
              <a:ext uri="{FF2B5EF4-FFF2-40B4-BE49-F238E27FC236}">
                <a16:creationId xmlns:a16="http://schemas.microsoft.com/office/drawing/2014/main" id="{2D32672B-0089-0042-A48F-8C9277B8DE61}"/>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b="4208"/>
          <a:stretch/>
        </p:blipFill>
        <p:spPr>
          <a:xfrm>
            <a:off x="1677001" y="1625600"/>
            <a:ext cx="9085840" cy="4576417"/>
          </a:xfrm>
        </p:spPr>
      </p:pic>
      <p:sp>
        <p:nvSpPr>
          <p:cNvPr id="6" name="Date Placeholder 5">
            <a:extLst>
              <a:ext uri="{FF2B5EF4-FFF2-40B4-BE49-F238E27FC236}">
                <a16:creationId xmlns:a16="http://schemas.microsoft.com/office/drawing/2014/main" id="{2AA8E1DF-F339-2246-BD3D-3CE34FA32870}"/>
              </a:ext>
            </a:extLst>
          </p:cNvPr>
          <p:cNvSpPr>
            <a:spLocks noGrp="1"/>
          </p:cNvSpPr>
          <p:nvPr>
            <p:ph type="dt" sz="half" idx="10"/>
          </p:nvPr>
        </p:nvSpPr>
        <p:spPr/>
        <p:txBody>
          <a:bodyPr/>
          <a:lstStyle/>
          <a:p>
            <a:fld id="{6D44EF41-41D7-3943-9A58-29A7ECB8A5DB}" type="datetime1">
              <a:rPr lang="en-US" smtClean="0"/>
              <a:t>8/25/22</a:t>
            </a:fld>
            <a:endParaRPr lang="en-VN"/>
          </a:p>
        </p:txBody>
      </p:sp>
      <p:sp>
        <p:nvSpPr>
          <p:cNvPr id="7" name="Footer Placeholder 6">
            <a:extLst>
              <a:ext uri="{FF2B5EF4-FFF2-40B4-BE49-F238E27FC236}">
                <a16:creationId xmlns:a16="http://schemas.microsoft.com/office/drawing/2014/main" id="{4AA5EDDC-8157-7F40-828E-E7915F682DE7}"/>
              </a:ext>
            </a:extLst>
          </p:cNvPr>
          <p:cNvSpPr>
            <a:spLocks noGrp="1"/>
          </p:cNvSpPr>
          <p:nvPr>
            <p:ph type="ftr" sz="quarter" idx="11"/>
          </p:nvPr>
        </p:nvSpPr>
        <p:spPr/>
        <p:txBody>
          <a:bodyPr/>
          <a:lstStyle/>
          <a:p>
            <a:r>
              <a:rPr lang="en-US"/>
              <a:t>Hang Tran</a:t>
            </a:r>
            <a:endParaRPr lang="en-VN"/>
          </a:p>
        </p:txBody>
      </p:sp>
      <p:sp>
        <p:nvSpPr>
          <p:cNvPr id="8" name="Slide Number Placeholder 7">
            <a:extLst>
              <a:ext uri="{FF2B5EF4-FFF2-40B4-BE49-F238E27FC236}">
                <a16:creationId xmlns:a16="http://schemas.microsoft.com/office/drawing/2014/main" id="{F1F7F845-0D43-D44E-A188-9EF03A902F2C}"/>
              </a:ext>
            </a:extLst>
          </p:cNvPr>
          <p:cNvSpPr>
            <a:spLocks noGrp="1"/>
          </p:cNvSpPr>
          <p:nvPr>
            <p:ph type="sldNum" sz="quarter" idx="12"/>
          </p:nvPr>
        </p:nvSpPr>
        <p:spPr/>
        <p:txBody>
          <a:bodyPr/>
          <a:lstStyle/>
          <a:p>
            <a:fld id="{83781671-E551-5A4F-9F97-E82C52397EFF}" type="slidenum">
              <a:rPr lang="en-VN" smtClean="0"/>
              <a:t>17</a:t>
            </a:fld>
            <a:endParaRPr lang="en-VN"/>
          </a:p>
        </p:txBody>
      </p:sp>
    </p:spTree>
    <p:extLst>
      <p:ext uri="{BB962C8B-B14F-4D97-AF65-F5344CB8AC3E}">
        <p14:creationId xmlns:p14="http://schemas.microsoft.com/office/powerpoint/2010/main" val="776719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D91A-A4B8-DF48-94A4-082C8FF966EE}"/>
              </a:ext>
            </a:extLst>
          </p:cNvPr>
          <p:cNvSpPr>
            <a:spLocks noGrp="1"/>
          </p:cNvSpPr>
          <p:nvPr>
            <p:ph type="title"/>
          </p:nvPr>
        </p:nvSpPr>
        <p:spPr/>
        <p:txBody>
          <a:bodyPr/>
          <a:lstStyle/>
          <a:p>
            <a:r>
              <a:rPr lang="en-VN" dirty="0"/>
              <a:t>Human resourse</a:t>
            </a:r>
          </a:p>
        </p:txBody>
      </p:sp>
      <p:sp>
        <p:nvSpPr>
          <p:cNvPr id="3" name="Content Placeholder 2">
            <a:extLst>
              <a:ext uri="{FF2B5EF4-FFF2-40B4-BE49-F238E27FC236}">
                <a16:creationId xmlns:a16="http://schemas.microsoft.com/office/drawing/2014/main" id="{7CD036FD-EB7F-D446-985F-E9AB8804A014}"/>
              </a:ext>
            </a:extLst>
          </p:cNvPr>
          <p:cNvSpPr>
            <a:spLocks noGrp="1"/>
          </p:cNvSpPr>
          <p:nvPr>
            <p:ph idx="1"/>
          </p:nvPr>
        </p:nvSpPr>
        <p:spPr/>
        <p:txBody>
          <a:bodyPr/>
          <a:lstStyle/>
          <a:p>
            <a:r>
              <a:rPr lang="en-VN" dirty="0"/>
              <a:t>0.6 pediatrician/10,000 children &lt; 16 years</a:t>
            </a:r>
          </a:p>
          <a:p>
            <a:r>
              <a:rPr lang="en-VN" dirty="0"/>
              <a:t>Discontinuation of pediatric training since 1998</a:t>
            </a:r>
          </a:p>
          <a:p>
            <a:r>
              <a:rPr lang="en-VN" dirty="0"/>
              <a:t>Uneven distribution of human resourses</a:t>
            </a:r>
          </a:p>
          <a:p>
            <a:r>
              <a:rPr lang="en-VN" dirty="0"/>
              <a:t>Quality of training program</a:t>
            </a:r>
          </a:p>
        </p:txBody>
      </p:sp>
      <p:sp>
        <p:nvSpPr>
          <p:cNvPr id="4" name="Date Placeholder 3">
            <a:extLst>
              <a:ext uri="{FF2B5EF4-FFF2-40B4-BE49-F238E27FC236}">
                <a16:creationId xmlns:a16="http://schemas.microsoft.com/office/drawing/2014/main" id="{3AF9523B-2289-5445-A946-BF505B1FD6C1}"/>
              </a:ext>
            </a:extLst>
          </p:cNvPr>
          <p:cNvSpPr>
            <a:spLocks noGrp="1"/>
          </p:cNvSpPr>
          <p:nvPr>
            <p:ph type="dt" sz="half" idx="10"/>
          </p:nvPr>
        </p:nvSpPr>
        <p:spPr/>
        <p:txBody>
          <a:bodyPr/>
          <a:lstStyle/>
          <a:p>
            <a:fld id="{49BB6C45-8625-F247-9051-E768E2C3FA9D}" type="datetime1">
              <a:rPr lang="en-US" smtClean="0"/>
              <a:t>8/25/22</a:t>
            </a:fld>
            <a:endParaRPr lang="en-VN"/>
          </a:p>
        </p:txBody>
      </p:sp>
      <p:sp>
        <p:nvSpPr>
          <p:cNvPr id="5" name="Footer Placeholder 4">
            <a:extLst>
              <a:ext uri="{FF2B5EF4-FFF2-40B4-BE49-F238E27FC236}">
                <a16:creationId xmlns:a16="http://schemas.microsoft.com/office/drawing/2014/main" id="{6BCB7E4F-0E7B-5447-A7B2-F84F98AACC69}"/>
              </a:ext>
            </a:extLst>
          </p:cNvPr>
          <p:cNvSpPr>
            <a:spLocks noGrp="1"/>
          </p:cNvSpPr>
          <p:nvPr>
            <p:ph type="ftr" sz="quarter" idx="11"/>
          </p:nvPr>
        </p:nvSpPr>
        <p:spPr/>
        <p:txBody>
          <a:bodyPr/>
          <a:lstStyle/>
          <a:p>
            <a:r>
              <a:rPr lang="en-US"/>
              <a:t>Hang Tran</a:t>
            </a:r>
            <a:endParaRPr lang="en-VN"/>
          </a:p>
        </p:txBody>
      </p:sp>
      <p:sp>
        <p:nvSpPr>
          <p:cNvPr id="6" name="Slide Number Placeholder 5">
            <a:extLst>
              <a:ext uri="{FF2B5EF4-FFF2-40B4-BE49-F238E27FC236}">
                <a16:creationId xmlns:a16="http://schemas.microsoft.com/office/drawing/2014/main" id="{8C1C3514-1756-5F4F-9252-52DCA666A109}"/>
              </a:ext>
            </a:extLst>
          </p:cNvPr>
          <p:cNvSpPr>
            <a:spLocks noGrp="1"/>
          </p:cNvSpPr>
          <p:nvPr>
            <p:ph type="sldNum" sz="quarter" idx="12"/>
          </p:nvPr>
        </p:nvSpPr>
        <p:spPr/>
        <p:txBody>
          <a:bodyPr/>
          <a:lstStyle/>
          <a:p>
            <a:fld id="{83781671-E551-5A4F-9F97-E82C52397EFF}" type="slidenum">
              <a:rPr lang="en-VN" smtClean="0"/>
              <a:t>18</a:t>
            </a:fld>
            <a:endParaRPr lang="en-VN"/>
          </a:p>
        </p:txBody>
      </p:sp>
    </p:spTree>
    <p:extLst>
      <p:ext uri="{BB962C8B-B14F-4D97-AF65-F5344CB8AC3E}">
        <p14:creationId xmlns:p14="http://schemas.microsoft.com/office/powerpoint/2010/main" val="40066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2ABF94-D0C6-BA49-A98B-FBF48E315D7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74659" y="1088887"/>
            <a:ext cx="9642681" cy="5129509"/>
          </a:xfrm>
        </p:spPr>
      </p:pic>
      <p:sp>
        <p:nvSpPr>
          <p:cNvPr id="6" name="Date Placeholder 5">
            <a:extLst>
              <a:ext uri="{FF2B5EF4-FFF2-40B4-BE49-F238E27FC236}">
                <a16:creationId xmlns:a16="http://schemas.microsoft.com/office/drawing/2014/main" id="{4D48A77F-E8EE-684C-A7BE-D74481F0381D}"/>
              </a:ext>
            </a:extLst>
          </p:cNvPr>
          <p:cNvSpPr>
            <a:spLocks noGrp="1"/>
          </p:cNvSpPr>
          <p:nvPr>
            <p:ph type="dt" sz="half" idx="10"/>
          </p:nvPr>
        </p:nvSpPr>
        <p:spPr/>
        <p:txBody>
          <a:bodyPr/>
          <a:lstStyle/>
          <a:p>
            <a:fld id="{965924C3-6C0D-564C-B237-3BBAF5C0523F}" type="datetime1">
              <a:rPr lang="en-US" smtClean="0"/>
              <a:t>8/25/22</a:t>
            </a:fld>
            <a:endParaRPr lang="en-VN"/>
          </a:p>
        </p:txBody>
      </p:sp>
      <p:sp>
        <p:nvSpPr>
          <p:cNvPr id="7" name="Footer Placeholder 6">
            <a:extLst>
              <a:ext uri="{FF2B5EF4-FFF2-40B4-BE49-F238E27FC236}">
                <a16:creationId xmlns:a16="http://schemas.microsoft.com/office/drawing/2014/main" id="{98BB27EF-3C4E-BC4E-AF2A-04306DCDEF0D}"/>
              </a:ext>
            </a:extLst>
          </p:cNvPr>
          <p:cNvSpPr>
            <a:spLocks noGrp="1"/>
          </p:cNvSpPr>
          <p:nvPr>
            <p:ph type="ftr" sz="quarter" idx="11"/>
          </p:nvPr>
        </p:nvSpPr>
        <p:spPr/>
        <p:txBody>
          <a:bodyPr/>
          <a:lstStyle/>
          <a:p>
            <a:r>
              <a:rPr lang="en-US"/>
              <a:t>Hang Tran</a:t>
            </a:r>
            <a:endParaRPr lang="en-VN"/>
          </a:p>
        </p:txBody>
      </p:sp>
      <p:sp>
        <p:nvSpPr>
          <p:cNvPr id="8" name="Slide Number Placeholder 7">
            <a:extLst>
              <a:ext uri="{FF2B5EF4-FFF2-40B4-BE49-F238E27FC236}">
                <a16:creationId xmlns:a16="http://schemas.microsoft.com/office/drawing/2014/main" id="{A60D45A1-DD6D-4F4B-AF4F-FA8F6E0C728C}"/>
              </a:ext>
            </a:extLst>
          </p:cNvPr>
          <p:cNvSpPr>
            <a:spLocks noGrp="1"/>
          </p:cNvSpPr>
          <p:nvPr>
            <p:ph type="sldNum" sz="quarter" idx="12"/>
          </p:nvPr>
        </p:nvSpPr>
        <p:spPr/>
        <p:txBody>
          <a:bodyPr/>
          <a:lstStyle/>
          <a:p>
            <a:fld id="{83781671-E551-5A4F-9F97-E82C52397EFF}" type="slidenum">
              <a:rPr lang="en-VN" smtClean="0"/>
              <a:t>19</a:t>
            </a:fld>
            <a:endParaRPr lang="en-VN"/>
          </a:p>
        </p:txBody>
      </p:sp>
    </p:spTree>
    <p:extLst>
      <p:ext uri="{BB962C8B-B14F-4D97-AF65-F5344CB8AC3E}">
        <p14:creationId xmlns:p14="http://schemas.microsoft.com/office/powerpoint/2010/main" val="105666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2D21-402B-1144-BC02-1BF22E13A2FB}"/>
              </a:ext>
            </a:extLst>
          </p:cNvPr>
          <p:cNvSpPr>
            <a:spLocks noGrp="1"/>
          </p:cNvSpPr>
          <p:nvPr>
            <p:ph type="title"/>
          </p:nvPr>
        </p:nvSpPr>
        <p:spPr/>
        <p:txBody>
          <a:bodyPr/>
          <a:lstStyle/>
          <a:p>
            <a:r>
              <a:rPr lang="en-VN" dirty="0"/>
              <a:t>Vietnam – fast facts</a:t>
            </a:r>
          </a:p>
        </p:txBody>
      </p:sp>
      <p:pic>
        <p:nvPicPr>
          <p:cNvPr id="5" name="Content Placeholder 4">
            <a:extLst>
              <a:ext uri="{FF2B5EF4-FFF2-40B4-BE49-F238E27FC236}">
                <a16:creationId xmlns:a16="http://schemas.microsoft.com/office/drawing/2014/main" id="{64A3905F-C69C-7A49-9FED-D8E735D615E5}"/>
              </a:ext>
            </a:extLst>
          </p:cNvPr>
          <p:cNvPicPr>
            <a:picLocks noGrp="1" noChangeAspect="1"/>
          </p:cNvPicPr>
          <p:nvPr>
            <p:ph idx="1"/>
          </p:nvPr>
        </p:nvPicPr>
        <p:blipFill>
          <a:blip r:embed="rId3"/>
          <a:stretch>
            <a:fillRect/>
          </a:stretch>
        </p:blipFill>
        <p:spPr>
          <a:xfrm>
            <a:off x="785066" y="2058652"/>
            <a:ext cx="4682497" cy="3248843"/>
          </a:xfrm>
        </p:spPr>
      </p:pic>
      <p:pic>
        <p:nvPicPr>
          <p:cNvPr id="7" name="Picture 6">
            <a:extLst>
              <a:ext uri="{FF2B5EF4-FFF2-40B4-BE49-F238E27FC236}">
                <a16:creationId xmlns:a16="http://schemas.microsoft.com/office/drawing/2014/main" id="{E1D11806-CA43-1A44-9390-54E7989EBBCF}"/>
              </a:ext>
            </a:extLst>
          </p:cNvPr>
          <p:cNvPicPr>
            <a:picLocks noChangeAspect="1"/>
          </p:cNvPicPr>
          <p:nvPr/>
        </p:nvPicPr>
        <p:blipFill rotWithShape="1">
          <a:blip r:embed="rId4"/>
          <a:srcRect r="13158" b="7836"/>
          <a:stretch/>
        </p:blipFill>
        <p:spPr>
          <a:xfrm>
            <a:off x="5078581" y="0"/>
            <a:ext cx="3970421" cy="6320589"/>
          </a:xfrm>
          <a:prstGeom prst="rect">
            <a:avLst/>
          </a:prstGeom>
        </p:spPr>
      </p:pic>
      <p:pic>
        <p:nvPicPr>
          <p:cNvPr id="8" name="Content Placeholder 4">
            <a:extLst>
              <a:ext uri="{FF2B5EF4-FFF2-40B4-BE49-F238E27FC236}">
                <a16:creationId xmlns:a16="http://schemas.microsoft.com/office/drawing/2014/main" id="{392CCC43-854E-C543-9361-28E6A4E45774}"/>
              </a:ext>
            </a:extLst>
          </p:cNvPr>
          <p:cNvPicPr>
            <a:picLocks noChangeAspect="1"/>
          </p:cNvPicPr>
          <p:nvPr/>
        </p:nvPicPr>
        <p:blipFill rotWithShape="1">
          <a:blip r:embed="rId5"/>
          <a:srcRect l="32293" t="38019" r="48728" b="34203"/>
          <a:stretch/>
        </p:blipFill>
        <p:spPr bwMode="auto">
          <a:xfrm>
            <a:off x="9440083" y="1434326"/>
            <a:ext cx="1837517" cy="199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121660FE-3841-E74C-B091-9306A6EF56E1}"/>
              </a:ext>
            </a:extLst>
          </p:cNvPr>
          <p:cNvPicPr>
            <a:picLocks noChangeAspect="1"/>
          </p:cNvPicPr>
          <p:nvPr/>
        </p:nvPicPr>
        <p:blipFill rotWithShape="1">
          <a:blip r:embed="rId6"/>
          <a:srcRect l="65467" t="39322" r="5940" b="33785"/>
          <a:stretch/>
        </p:blipFill>
        <p:spPr>
          <a:xfrm>
            <a:off x="9236990" y="3959601"/>
            <a:ext cx="2626388" cy="1844299"/>
          </a:xfrm>
          <a:prstGeom prst="rect">
            <a:avLst/>
          </a:prstGeom>
        </p:spPr>
      </p:pic>
      <p:sp>
        <p:nvSpPr>
          <p:cNvPr id="12" name="Date Placeholder 11">
            <a:extLst>
              <a:ext uri="{FF2B5EF4-FFF2-40B4-BE49-F238E27FC236}">
                <a16:creationId xmlns:a16="http://schemas.microsoft.com/office/drawing/2014/main" id="{84235F23-D2A1-E342-B4B8-8646F367CD1B}"/>
              </a:ext>
            </a:extLst>
          </p:cNvPr>
          <p:cNvSpPr>
            <a:spLocks noGrp="1"/>
          </p:cNvSpPr>
          <p:nvPr>
            <p:ph type="dt" sz="half" idx="10"/>
          </p:nvPr>
        </p:nvSpPr>
        <p:spPr/>
        <p:txBody>
          <a:bodyPr/>
          <a:lstStyle/>
          <a:p>
            <a:fld id="{A6C393C8-9EB6-B348-B5C1-27B86E4ED429}" type="datetime1">
              <a:rPr lang="en-US" smtClean="0"/>
              <a:t>8/25/22</a:t>
            </a:fld>
            <a:endParaRPr lang="en-VN"/>
          </a:p>
        </p:txBody>
      </p:sp>
      <p:sp>
        <p:nvSpPr>
          <p:cNvPr id="13" name="Footer Placeholder 12">
            <a:extLst>
              <a:ext uri="{FF2B5EF4-FFF2-40B4-BE49-F238E27FC236}">
                <a16:creationId xmlns:a16="http://schemas.microsoft.com/office/drawing/2014/main" id="{A132B3EF-3AFB-2345-952E-4969A402A209}"/>
              </a:ext>
            </a:extLst>
          </p:cNvPr>
          <p:cNvSpPr>
            <a:spLocks noGrp="1"/>
          </p:cNvSpPr>
          <p:nvPr>
            <p:ph type="ftr" sz="quarter" idx="11"/>
          </p:nvPr>
        </p:nvSpPr>
        <p:spPr/>
        <p:txBody>
          <a:bodyPr/>
          <a:lstStyle/>
          <a:p>
            <a:r>
              <a:rPr lang="en-US"/>
              <a:t>Hang Tran</a:t>
            </a:r>
            <a:endParaRPr lang="en-VN"/>
          </a:p>
        </p:txBody>
      </p:sp>
      <p:sp>
        <p:nvSpPr>
          <p:cNvPr id="14" name="Slide Number Placeholder 13">
            <a:extLst>
              <a:ext uri="{FF2B5EF4-FFF2-40B4-BE49-F238E27FC236}">
                <a16:creationId xmlns:a16="http://schemas.microsoft.com/office/drawing/2014/main" id="{2B7BCB8B-30CB-AB4C-950D-13EEB0A2EBFA}"/>
              </a:ext>
            </a:extLst>
          </p:cNvPr>
          <p:cNvSpPr>
            <a:spLocks noGrp="1"/>
          </p:cNvSpPr>
          <p:nvPr>
            <p:ph type="sldNum" sz="quarter" idx="12"/>
          </p:nvPr>
        </p:nvSpPr>
        <p:spPr/>
        <p:txBody>
          <a:bodyPr/>
          <a:lstStyle/>
          <a:p>
            <a:fld id="{83781671-E551-5A4F-9F97-E82C52397EFF}" type="slidenum">
              <a:rPr lang="en-VN" smtClean="0"/>
              <a:t>2</a:t>
            </a:fld>
            <a:endParaRPr lang="en-VN"/>
          </a:p>
        </p:txBody>
      </p:sp>
    </p:spTree>
    <p:extLst>
      <p:ext uri="{BB962C8B-B14F-4D97-AF65-F5344CB8AC3E}">
        <p14:creationId xmlns:p14="http://schemas.microsoft.com/office/powerpoint/2010/main" val="247928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3D73-1691-8949-ACCC-74BE4FD0DBF4}"/>
              </a:ext>
            </a:extLst>
          </p:cNvPr>
          <p:cNvSpPr>
            <a:spLocks noGrp="1"/>
          </p:cNvSpPr>
          <p:nvPr>
            <p:ph type="title"/>
          </p:nvPr>
        </p:nvSpPr>
        <p:spPr/>
        <p:txBody>
          <a:bodyPr/>
          <a:lstStyle/>
          <a:p>
            <a:r>
              <a:rPr lang="en-VN" dirty="0"/>
              <a:t>Summary of the current vietnamese childhealth system</a:t>
            </a:r>
          </a:p>
        </p:txBody>
      </p:sp>
      <p:sp>
        <p:nvSpPr>
          <p:cNvPr id="3" name="Content Placeholder 2">
            <a:extLst>
              <a:ext uri="{FF2B5EF4-FFF2-40B4-BE49-F238E27FC236}">
                <a16:creationId xmlns:a16="http://schemas.microsoft.com/office/drawing/2014/main" id="{8BFC5EF8-AE2E-FF47-85DE-BE75C275A1EC}"/>
              </a:ext>
            </a:extLst>
          </p:cNvPr>
          <p:cNvSpPr>
            <a:spLocks noGrp="1"/>
          </p:cNvSpPr>
          <p:nvPr>
            <p:ph idx="1"/>
          </p:nvPr>
        </p:nvSpPr>
        <p:spPr>
          <a:xfrm>
            <a:off x="719667" y="1699591"/>
            <a:ext cx="10363200" cy="4114800"/>
          </a:xfrm>
        </p:spPr>
        <p:txBody>
          <a:bodyPr/>
          <a:lstStyle/>
          <a:p>
            <a:pPr>
              <a:lnSpc>
                <a:spcPct val="150000"/>
              </a:lnSpc>
            </a:pPr>
            <a:r>
              <a:rPr lang="en-VN" dirty="0"/>
              <a:t>Sparse network of pediatric care is unable to fully support local health providers or provide adequate care for children nationwide</a:t>
            </a:r>
          </a:p>
          <a:p>
            <a:pPr>
              <a:lnSpc>
                <a:spcPct val="150000"/>
              </a:lnSpc>
            </a:pPr>
            <a:r>
              <a:rPr lang="en-VN" dirty="0"/>
              <a:t>Overloading and uneven distribution of resources between lower level and regions (geographic and/or socio-economic)</a:t>
            </a:r>
          </a:p>
          <a:p>
            <a:pPr>
              <a:lnSpc>
                <a:spcPct val="150000"/>
              </a:lnSpc>
            </a:pPr>
            <a:r>
              <a:rPr lang="en-VN" dirty="0"/>
              <a:t>Missing latest evaluation and statistics on child health’s need</a:t>
            </a:r>
          </a:p>
          <a:p>
            <a:pPr>
              <a:lnSpc>
                <a:spcPct val="150000"/>
              </a:lnSpc>
            </a:pPr>
            <a:r>
              <a:rPr lang="en-VN" dirty="0"/>
              <a:t>Healthcare policies, systematical management and investment</a:t>
            </a:r>
          </a:p>
          <a:p>
            <a:pPr>
              <a:lnSpc>
                <a:spcPct val="150000"/>
              </a:lnSpc>
            </a:pPr>
            <a:r>
              <a:rPr lang="en-VN" dirty="0"/>
              <a:t>Modest wage and employment benefic package for public hospitals workers</a:t>
            </a:r>
          </a:p>
          <a:p>
            <a:pPr>
              <a:lnSpc>
                <a:spcPct val="150000"/>
              </a:lnSpc>
            </a:pPr>
            <a:r>
              <a:rPr lang="en-VN" dirty="0"/>
              <a:t>Lack of strategies and policies to retain highly skilled employees</a:t>
            </a:r>
          </a:p>
          <a:p>
            <a:pPr>
              <a:lnSpc>
                <a:spcPct val="150000"/>
              </a:lnSpc>
            </a:pPr>
            <a:r>
              <a:rPr lang="en-VN" dirty="0"/>
              <a:t>Under pressure from the community because of many limitations in the field</a:t>
            </a:r>
          </a:p>
        </p:txBody>
      </p:sp>
      <p:sp>
        <p:nvSpPr>
          <p:cNvPr id="4" name="Date Placeholder 3">
            <a:extLst>
              <a:ext uri="{FF2B5EF4-FFF2-40B4-BE49-F238E27FC236}">
                <a16:creationId xmlns:a16="http://schemas.microsoft.com/office/drawing/2014/main" id="{6217A2AF-F868-7647-86BF-E0FDC0DDB7C3}"/>
              </a:ext>
            </a:extLst>
          </p:cNvPr>
          <p:cNvSpPr>
            <a:spLocks noGrp="1"/>
          </p:cNvSpPr>
          <p:nvPr>
            <p:ph type="dt" sz="half" idx="10"/>
          </p:nvPr>
        </p:nvSpPr>
        <p:spPr/>
        <p:txBody>
          <a:bodyPr/>
          <a:lstStyle/>
          <a:p>
            <a:fld id="{707129E3-5C96-CD4C-A449-7392E71DDCCE}" type="datetime1">
              <a:rPr lang="en-US" smtClean="0"/>
              <a:t>8/25/22</a:t>
            </a:fld>
            <a:endParaRPr lang="en-VN"/>
          </a:p>
        </p:txBody>
      </p:sp>
      <p:sp>
        <p:nvSpPr>
          <p:cNvPr id="5" name="Footer Placeholder 4">
            <a:extLst>
              <a:ext uri="{FF2B5EF4-FFF2-40B4-BE49-F238E27FC236}">
                <a16:creationId xmlns:a16="http://schemas.microsoft.com/office/drawing/2014/main" id="{38BBCA55-032A-B441-8F55-AA492B5C1D49}"/>
              </a:ext>
            </a:extLst>
          </p:cNvPr>
          <p:cNvSpPr>
            <a:spLocks noGrp="1"/>
          </p:cNvSpPr>
          <p:nvPr>
            <p:ph type="ftr" sz="quarter" idx="11"/>
          </p:nvPr>
        </p:nvSpPr>
        <p:spPr/>
        <p:txBody>
          <a:bodyPr/>
          <a:lstStyle/>
          <a:p>
            <a:r>
              <a:rPr lang="en-US"/>
              <a:t>Hang Tran</a:t>
            </a:r>
            <a:endParaRPr lang="en-VN"/>
          </a:p>
        </p:txBody>
      </p:sp>
      <p:sp>
        <p:nvSpPr>
          <p:cNvPr id="6" name="Slide Number Placeholder 5">
            <a:extLst>
              <a:ext uri="{FF2B5EF4-FFF2-40B4-BE49-F238E27FC236}">
                <a16:creationId xmlns:a16="http://schemas.microsoft.com/office/drawing/2014/main" id="{BBCF9778-B180-1343-AC08-7EA87FAE62FA}"/>
              </a:ext>
            </a:extLst>
          </p:cNvPr>
          <p:cNvSpPr>
            <a:spLocks noGrp="1"/>
          </p:cNvSpPr>
          <p:nvPr>
            <p:ph type="sldNum" sz="quarter" idx="12"/>
          </p:nvPr>
        </p:nvSpPr>
        <p:spPr/>
        <p:txBody>
          <a:bodyPr/>
          <a:lstStyle/>
          <a:p>
            <a:fld id="{83781671-E551-5A4F-9F97-E82C52397EFF}" type="slidenum">
              <a:rPr lang="en-VN" smtClean="0"/>
              <a:t>20</a:t>
            </a:fld>
            <a:endParaRPr lang="en-VN"/>
          </a:p>
        </p:txBody>
      </p:sp>
    </p:spTree>
    <p:extLst>
      <p:ext uri="{BB962C8B-B14F-4D97-AF65-F5344CB8AC3E}">
        <p14:creationId xmlns:p14="http://schemas.microsoft.com/office/powerpoint/2010/main" val="198323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D88C-C8C3-0548-ADD7-EC79707836F4}"/>
              </a:ext>
            </a:extLst>
          </p:cNvPr>
          <p:cNvSpPr>
            <a:spLocks noGrp="1"/>
          </p:cNvSpPr>
          <p:nvPr>
            <p:ph type="title"/>
          </p:nvPr>
        </p:nvSpPr>
        <p:spPr/>
        <p:txBody>
          <a:bodyPr/>
          <a:lstStyle/>
          <a:p>
            <a:r>
              <a:rPr lang="en-VN" dirty="0"/>
              <a:t>Direction towards SDGs 2030 and more</a:t>
            </a:r>
          </a:p>
        </p:txBody>
      </p:sp>
      <p:sp>
        <p:nvSpPr>
          <p:cNvPr id="3" name="Content Placeholder 2">
            <a:extLst>
              <a:ext uri="{FF2B5EF4-FFF2-40B4-BE49-F238E27FC236}">
                <a16:creationId xmlns:a16="http://schemas.microsoft.com/office/drawing/2014/main" id="{31C5FE25-AFB7-884B-9981-8D5D0BA9DDBF}"/>
              </a:ext>
            </a:extLst>
          </p:cNvPr>
          <p:cNvSpPr>
            <a:spLocks noGrp="1"/>
          </p:cNvSpPr>
          <p:nvPr>
            <p:ph idx="1"/>
          </p:nvPr>
        </p:nvSpPr>
        <p:spPr/>
        <p:txBody>
          <a:bodyPr/>
          <a:lstStyle/>
          <a:p>
            <a:pPr>
              <a:lnSpc>
                <a:spcPct val="150000"/>
              </a:lnSpc>
            </a:pPr>
            <a:r>
              <a:rPr lang="en-VN" sz="2400" dirty="0"/>
              <a:t>Effectiveness</a:t>
            </a:r>
          </a:p>
          <a:p>
            <a:pPr>
              <a:lnSpc>
                <a:spcPct val="150000"/>
              </a:lnSpc>
            </a:pPr>
            <a:r>
              <a:rPr lang="en-VN" sz="2400" dirty="0"/>
              <a:t>Equity</a:t>
            </a:r>
          </a:p>
          <a:p>
            <a:pPr>
              <a:lnSpc>
                <a:spcPct val="150000"/>
              </a:lnSpc>
            </a:pPr>
            <a:r>
              <a:rPr lang="en-VN" sz="2400" dirty="0"/>
              <a:t>Quality</a:t>
            </a:r>
          </a:p>
          <a:p>
            <a:pPr>
              <a:lnSpc>
                <a:spcPct val="150000"/>
              </a:lnSpc>
            </a:pPr>
            <a:r>
              <a:rPr lang="en-VN" sz="2400" dirty="0"/>
              <a:t>Community oriented</a:t>
            </a:r>
          </a:p>
          <a:p>
            <a:pPr>
              <a:lnSpc>
                <a:spcPct val="150000"/>
              </a:lnSpc>
            </a:pPr>
            <a:r>
              <a:rPr lang="en-VN" sz="2400" dirty="0"/>
              <a:t>Development</a:t>
            </a:r>
          </a:p>
        </p:txBody>
      </p:sp>
      <p:sp>
        <p:nvSpPr>
          <p:cNvPr id="4" name="Date Placeholder 3">
            <a:extLst>
              <a:ext uri="{FF2B5EF4-FFF2-40B4-BE49-F238E27FC236}">
                <a16:creationId xmlns:a16="http://schemas.microsoft.com/office/drawing/2014/main" id="{D34435FE-6B36-2749-8C6A-22F9B5DFA7DE}"/>
              </a:ext>
            </a:extLst>
          </p:cNvPr>
          <p:cNvSpPr>
            <a:spLocks noGrp="1"/>
          </p:cNvSpPr>
          <p:nvPr>
            <p:ph type="dt" sz="half" idx="10"/>
          </p:nvPr>
        </p:nvSpPr>
        <p:spPr/>
        <p:txBody>
          <a:bodyPr/>
          <a:lstStyle/>
          <a:p>
            <a:fld id="{E8BEADD8-0605-D546-943E-97D964FAF754}" type="datetime1">
              <a:rPr lang="en-US" smtClean="0"/>
              <a:t>8/25/22</a:t>
            </a:fld>
            <a:endParaRPr lang="en-VN"/>
          </a:p>
        </p:txBody>
      </p:sp>
      <p:sp>
        <p:nvSpPr>
          <p:cNvPr id="5" name="Footer Placeholder 4">
            <a:extLst>
              <a:ext uri="{FF2B5EF4-FFF2-40B4-BE49-F238E27FC236}">
                <a16:creationId xmlns:a16="http://schemas.microsoft.com/office/drawing/2014/main" id="{A78E0FBC-E20A-9F4B-8096-BDC207E07357}"/>
              </a:ext>
            </a:extLst>
          </p:cNvPr>
          <p:cNvSpPr>
            <a:spLocks noGrp="1"/>
          </p:cNvSpPr>
          <p:nvPr>
            <p:ph type="ftr" sz="quarter" idx="11"/>
          </p:nvPr>
        </p:nvSpPr>
        <p:spPr/>
        <p:txBody>
          <a:bodyPr/>
          <a:lstStyle/>
          <a:p>
            <a:r>
              <a:rPr lang="en-US"/>
              <a:t>Hang Tran</a:t>
            </a:r>
            <a:endParaRPr lang="en-VN"/>
          </a:p>
        </p:txBody>
      </p:sp>
      <p:sp>
        <p:nvSpPr>
          <p:cNvPr id="6" name="Slide Number Placeholder 5">
            <a:extLst>
              <a:ext uri="{FF2B5EF4-FFF2-40B4-BE49-F238E27FC236}">
                <a16:creationId xmlns:a16="http://schemas.microsoft.com/office/drawing/2014/main" id="{BD1DA0EA-4A39-7E45-80DB-910302EA4594}"/>
              </a:ext>
            </a:extLst>
          </p:cNvPr>
          <p:cNvSpPr>
            <a:spLocks noGrp="1"/>
          </p:cNvSpPr>
          <p:nvPr>
            <p:ph type="sldNum" sz="quarter" idx="12"/>
          </p:nvPr>
        </p:nvSpPr>
        <p:spPr/>
        <p:txBody>
          <a:bodyPr/>
          <a:lstStyle/>
          <a:p>
            <a:fld id="{83781671-E551-5A4F-9F97-E82C52397EFF}" type="slidenum">
              <a:rPr lang="en-VN" smtClean="0"/>
              <a:t>21</a:t>
            </a:fld>
            <a:endParaRPr lang="en-VN"/>
          </a:p>
        </p:txBody>
      </p:sp>
    </p:spTree>
    <p:extLst>
      <p:ext uri="{BB962C8B-B14F-4D97-AF65-F5344CB8AC3E}">
        <p14:creationId xmlns:p14="http://schemas.microsoft.com/office/powerpoint/2010/main" val="70066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2DEF-16DB-8946-99E7-5EBD57230695}"/>
              </a:ext>
            </a:extLst>
          </p:cNvPr>
          <p:cNvSpPr>
            <a:spLocks noGrp="1"/>
          </p:cNvSpPr>
          <p:nvPr>
            <p:ph type="title"/>
          </p:nvPr>
        </p:nvSpPr>
        <p:spPr/>
        <p:txBody>
          <a:bodyPr/>
          <a:lstStyle/>
          <a:p>
            <a:r>
              <a:rPr lang="en-VN" dirty="0"/>
              <a:t>Interventions to reduce neonatal mortality</a:t>
            </a:r>
          </a:p>
        </p:txBody>
      </p:sp>
      <p:sp>
        <p:nvSpPr>
          <p:cNvPr id="3" name="Content Placeholder 2">
            <a:extLst>
              <a:ext uri="{FF2B5EF4-FFF2-40B4-BE49-F238E27FC236}">
                <a16:creationId xmlns:a16="http://schemas.microsoft.com/office/drawing/2014/main" id="{200EBD5D-CA3E-B148-8212-BA418C0AC69E}"/>
              </a:ext>
            </a:extLst>
          </p:cNvPr>
          <p:cNvSpPr>
            <a:spLocks noGrp="1"/>
          </p:cNvSpPr>
          <p:nvPr>
            <p:ph idx="1"/>
          </p:nvPr>
        </p:nvSpPr>
        <p:spPr/>
        <p:txBody>
          <a:bodyPr/>
          <a:lstStyle/>
          <a:p>
            <a:pPr>
              <a:lnSpc>
                <a:spcPct val="150000"/>
              </a:lnSpc>
            </a:pPr>
            <a:r>
              <a:rPr lang="en-VN" sz="2400" dirty="0"/>
              <a:t>Anternatal care</a:t>
            </a:r>
          </a:p>
          <a:p>
            <a:pPr>
              <a:lnSpc>
                <a:spcPct val="150000"/>
              </a:lnSpc>
            </a:pPr>
            <a:r>
              <a:rPr lang="en-VN" sz="2400" dirty="0"/>
              <a:t>Early essential maternal and newborn care</a:t>
            </a:r>
          </a:p>
          <a:p>
            <a:pPr>
              <a:lnSpc>
                <a:spcPct val="150000"/>
              </a:lnSpc>
            </a:pPr>
            <a:r>
              <a:rPr lang="en-VN" sz="2400" dirty="0"/>
              <a:t>Kangaroo mother care for VLBW and ELBW</a:t>
            </a:r>
          </a:p>
          <a:p>
            <a:pPr>
              <a:lnSpc>
                <a:spcPct val="150000"/>
              </a:lnSpc>
            </a:pPr>
            <a:r>
              <a:rPr lang="en-VN" sz="2400" dirty="0"/>
              <a:t>Emergency care and timely care of sick newborns</a:t>
            </a:r>
          </a:p>
          <a:p>
            <a:pPr>
              <a:lnSpc>
                <a:spcPct val="150000"/>
              </a:lnSpc>
            </a:pPr>
            <a:r>
              <a:rPr lang="en-VN" sz="2400" dirty="0"/>
              <a:t>Improve knowledge &amp; practice for primary health staff </a:t>
            </a:r>
          </a:p>
        </p:txBody>
      </p:sp>
      <p:sp>
        <p:nvSpPr>
          <p:cNvPr id="4" name="Date Placeholder 3">
            <a:extLst>
              <a:ext uri="{FF2B5EF4-FFF2-40B4-BE49-F238E27FC236}">
                <a16:creationId xmlns:a16="http://schemas.microsoft.com/office/drawing/2014/main" id="{07F4E76D-BC42-6D4B-A61D-100082C9338F}"/>
              </a:ext>
            </a:extLst>
          </p:cNvPr>
          <p:cNvSpPr>
            <a:spLocks noGrp="1"/>
          </p:cNvSpPr>
          <p:nvPr>
            <p:ph type="dt" sz="half" idx="10"/>
          </p:nvPr>
        </p:nvSpPr>
        <p:spPr/>
        <p:txBody>
          <a:bodyPr/>
          <a:lstStyle/>
          <a:p>
            <a:fld id="{8422FD22-9EB1-AC45-B9CE-E92DAEBDF06C}" type="datetime1">
              <a:rPr lang="en-US" smtClean="0"/>
              <a:t>8/25/22</a:t>
            </a:fld>
            <a:endParaRPr lang="en-VN"/>
          </a:p>
        </p:txBody>
      </p:sp>
      <p:sp>
        <p:nvSpPr>
          <p:cNvPr id="5" name="Footer Placeholder 4">
            <a:extLst>
              <a:ext uri="{FF2B5EF4-FFF2-40B4-BE49-F238E27FC236}">
                <a16:creationId xmlns:a16="http://schemas.microsoft.com/office/drawing/2014/main" id="{2C73CE24-426D-0144-9531-DF97EF6BC3A3}"/>
              </a:ext>
            </a:extLst>
          </p:cNvPr>
          <p:cNvSpPr>
            <a:spLocks noGrp="1"/>
          </p:cNvSpPr>
          <p:nvPr>
            <p:ph type="ftr" sz="quarter" idx="11"/>
          </p:nvPr>
        </p:nvSpPr>
        <p:spPr/>
        <p:txBody>
          <a:bodyPr/>
          <a:lstStyle/>
          <a:p>
            <a:r>
              <a:rPr lang="en-US"/>
              <a:t>Hang Tran</a:t>
            </a:r>
            <a:endParaRPr lang="en-VN"/>
          </a:p>
        </p:txBody>
      </p:sp>
      <p:sp>
        <p:nvSpPr>
          <p:cNvPr id="6" name="Slide Number Placeholder 5">
            <a:extLst>
              <a:ext uri="{FF2B5EF4-FFF2-40B4-BE49-F238E27FC236}">
                <a16:creationId xmlns:a16="http://schemas.microsoft.com/office/drawing/2014/main" id="{F2BAC730-54CB-FB41-B76B-B56BE53427E3}"/>
              </a:ext>
            </a:extLst>
          </p:cNvPr>
          <p:cNvSpPr>
            <a:spLocks noGrp="1"/>
          </p:cNvSpPr>
          <p:nvPr>
            <p:ph type="sldNum" sz="quarter" idx="12"/>
          </p:nvPr>
        </p:nvSpPr>
        <p:spPr/>
        <p:txBody>
          <a:bodyPr/>
          <a:lstStyle/>
          <a:p>
            <a:fld id="{83781671-E551-5A4F-9F97-E82C52397EFF}" type="slidenum">
              <a:rPr lang="en-VN" smtClean="0"/>
              <a:t>22</a:t>
            </a:fld>
            <a:endParaRPr lang="en-VN"/>
          </a:p>
        </p:txBody>
      </p:sp>
    </p:spTree>
    <p:extLst>
      <p:ext uri="{BB962C8B-B14F-4D97-AF65-F5344CB8AC3E}">
        <p14:creationId xmlns:p14="http://schemas.microsoft.com/office/powerpoint/2010/main" val="2980556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6421-1A2E-C649-8F42-177A65B6C0FE}"/>
              </a:ext>
            </a:extLst>
          </p:cNvPr>
          <p:cNvSpPr>
            <a:spLocks noGrp="1"/>
          </p:cNvSpPr>
          <p:nvPr>
            <p:ph type="title"/>
          </p:nvPr>
        </p:nvSpPr>
        <p:spPr/>
        <p:txBody>
          <a:bodyPr/>
          <a:lstStyle/>
          <a:p>
            <a:r>
              <a:rPr lang="en-VN" dirty="0"/>
              <a:t>Interventions to reduce under five mortality</a:t>
            </a:r>
          </a:p>
        </p:txBody>
      </p:sp>
      <p:sp>
        <p:nvSpPr>
          <p:cNvPr id="3" name="Content Placeholder 2">
            <a:extLst>
              <a:ext uri="{FF2B5EF4-FFF2-40B4-BE49-F238E27FC236}">
                <a16:creationId xmlns:a16="http://schemas.microsoft.com/office/drawing/2014/main" id="{9BB4FC97-A835-974F-98EF-A3D78D40FE9C}"/>
              </a:ext>
            </a:extLst>
          </p:cNvPr>
          <p:cNvSpPr>
            <a:spLocks noGrp="1"/>
          </p:cNvSpPr>
          <p:nvPr>
            <p:ph idx="1"/>
          </p:nvPr>
        </p:nvSpPr>
        <p:spPr/>
        <p:txBody>
          <a:bodyPr/>
          <a:lstStyle/>
          <a:p>
            <a:pPr>
              <a:lnSpc>
                <a:spcPct val="150000"/>
              </a:lnSpc>
            </a:pPr>
            <a:r>
              <a:rPr lang="en-VN" sz="2400" dirty="0"/>
              <a:t>Prevention: immunization</a:t>
            </a:r>
          </a:p>
          <a:p>
            <a:pPr>
              <a:lnSpc>
                <a:spcPct val="150000"/>
              </a:lnSpc>
            </a:pPr>
            <a:r>
              <a:rPr lang="en-VN" sz="2400" dirty="0"/>
              <a:t>Pediatric emergency, safety in patient transport</a:t>
            </a:r>
          </a:p>
          <a:p>
            <a:pPr>
              <a:lnSpc>
                <a:spcPct val="150000"/>
              </a:lnSpc>
            </a:pPr>
            <a:r>
              <a:rPr lang="en-VN" sz="2400" dirty="0"/>
              <a:t>Enhancing treatment at all level of health facilitites</a:t>
            </a:r>
          </a:p>
          <a:p>
            <a:pPr>
              <a:lnSpc>
                <a:spcPct val="150000"/>
              </a:lnSpc>
            </a:pPr>
            <a:r>
              <a:rPr lang="en-VN" sz="2400" i="1" dirty="0"/>
              <a:t>Connecting communities and health facilities</a:t>
            </a:r>
            <a:r>
              <a:rPr lang="en-VN" sz="2400" dirty="0"/>
              <a:t> </a:t>
            </a:r>
          </a:p>
          <a:p>
            <a:pPr>
              <a:lnSpc>
                <a:spcPct val="150000"/>
              </a:lnSpc>
            </a:pPr>
            <a:r>
              <a:rPr lang="en-VN" sz="2400" dirty="0"/>
              <a:t>Proactive disaster preparedness </a:t>
            </a:r>
            <a:r>
              <a:rPr lang="en-US" sz="2400" dirty="0"/>
              <a:t>and </a:t>
            </a:r>
            <a:r>
              <a:rPr lang="en-VN" sz="2400" dirty="0"/>
              <a:t>timely responses </a:t>
            </a:r>
          </a:p>
        </p:txBody>
      </p:sp>
      <p:sp>
        <p:nvSpPr>
          <p:cNvPr id="4" name="Date Placeholder 3">
            <a:extLst>
              <a:ext uri="{FF2B5EF4-FFF2-40B4-BE49-F238E27FC236}">
                <a16:creationId xmlns:a16="http://schemas.microsoft.com/office/drawing/2014/main" id="{7292687B-53A0-484C-ACB2-BC7866885FD2}"/>
              </a:ext>
            </a:extLst>
          </p:cNvPr>
          <p:cNvSpPr>
            <a:spLocks noGrp="1"/>
          </p:cNvSpPr>
          <p:nvPr>
            <p:ph type="dt" sz="half" idx="10"/>
          </p:nvPr>
        </p:nvSpPr>
        <p:spPr/>
        <p:txBody>
          <a:bodyPr/>
          <a:lstStyle/>
          <a:p>
            <a:fld id="{4CBA7ECF-5A25-D148-BBF8-8A37763C69BE}" type="datetime1">
              <a:rPr lang="en-US" smtClean="0"/>
              <a:t>8/25/22</a:t>
            </a:fld>
            <a:endParaRPr lang="en-VN"/>
          </a:p>
        </p:txBody>
      </p:sp>
      <p:sp>
        <p:nvSpPr>
          <p:cNvPr id="5" name="Footer Placeholder 4">
            <a:extLst>
              <a:ext uri="{FF2B5EF4-FFF2-40B4-BE49-F238E27FC236}">
                <a16:creationId xmlns:a16="http://schemas.microsoft.com/office/drawing/2014/main" id="{BF30DBF3-7258-2D40-BC4C-90D64A141F59}"/>
              </a:ext>
            </a:extLst>
          </p:cNvPr>
          <p:cNvSpPr>
            <a:spLocks noGrp="1"/>
          </p:cNvSpPr>
          <p:nvPr>
            <p:ph type="ftr" sz="quarter" idx="11"/>
          </p:nvPr>
        </p:nvSpPr>
        <p:spPr/>
        <p:txBody>
          <a:bodyPr/>
          <a:lstStyle/>
          <a:p>
            <a:r>
              <a:rPr lang="en-US"/>
              <a:t>Hang Tran</a:t>
            </a:r>
            <a:endParaRPr lang="en-VN"/>
          </a:p>
        </p:txBody>
      </p:sp>
      <p:sp>
        <p:nvSpPr>
          <p:cNvPr id="6" name="Slide Number Placeholder 5">
            <a:extLst>
              <a:ext uri="{FF2B5EF4-FFF2-40B4-BE49-F238E27FC236}">
                <a16:creationId xmlns:a16="http://schemas.microsoft.com/office/drawing/2014/main" id="{0BC5B3C7-9332-824F-999A-8DDB9B0B78CD}"/>
              </a:ext>
            </a:extLst>
          </p:cNvPr>
          <p:cNvSpPr>
            <a:spLocks noGrp="1"/>
          </p:cNvSpPr>
          <p:nvPr>
            <p:ph type="sldNum" sz="quarter" idx="12"/>
          </p:nvPr>
        </p:nvSpPr>
        <p:spPr/>
        <p:txBody>
          <a:bodyPr/>
          <a:lstStyle/>
          <a:p>
            <a:fld id="{83781671-E551-5A4F-9F97-E82C52397EFF}" type="slidenum">
              <a:rPr lang="en-VN" smtClean="0"/>
              <a:t>23</a:t>
            </a:fld>
            <a:endParaRPr lang="en-VN"/>
          </a:p>
        </p:txBody>
      </p:sp>
    </p:spTree>
    <p:extLst>
      <p:ext uri="{BB962C8B-B14F-4D97-AF65-F5344CB8AC3E}">
        <p14:creationId xmlns:p14="http://schemas.microsoft.com/office/powerpoint/2010/main" val="1324506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4544-C05F-B84B-B0D7-179329613BE1}"/>
              </a:ext>
            </a:extLst>
          </p:cNvPr>
          <p:cNvSpPr>
            <a:spLocks noGrp="1"/>
          </p:cNvSpPr>
          <p:nvPr>
            <p:ph type="title"/>
          </p:nvPr>
        </p:nvSpPr>
        <p:spPr/>
        <p:txBody>
          <a:bodyPr/>
          <a:lstStyle/>
          <a:p>
            <a:r>
              <a:rPr lang="en-VN" dirty="0"/>
              <a:t>Expanding pediatric care network</a:t>
            </a:r>
          </a:p>
        </p:txBody>
      </p:sp>
      <p:sp>
        <p:nvSpPr>
          <p:cNvPr id="3" name="Content Placeholder 2">
            <a:extLst>
              <a:ext uri="{FF2B5EF4-FFF2-40B4-BE49-F238E27FC236}">
                <a16:creationId xmlns:a16="http://schemas.microsoft.com/office/drawing/2014/main" id="{4AE810C1-9ED0-7242-A269-2A3DD80497E3}"/>
              </a:ext>
            </a:extLst>
          </p:cNvPr>
          <p:cNvSpPr>
            <a:spLocks noGrp="1"/>
          </p:cNvSpPr>
          <p:nvPr>
            <p:ph idx="1"/>
          </p:nvPr>
        </p:nvSpPr>
        <p:spPr>
          <a:xfrm>
            <a:off x="719667" y="1739348"/>
            <a:ext cx="10363200" cy="4114800"/>
          </a:xfrm>
        </p:spPr>
        <p:txBody>
          <a:bodyPr/>
          <a:lstStyle/>
          <a:p>
            <a:pPr>
              <a:lnSpc>
                <a:spcPct val="150000"/>
              </a:lnSpc>
            </a:pPr>
            <a:r>
              <a:rPr lang="en-VN" sz="2400" dirty="0"/>
              <a:t>Narrowing the disparity in health among regions</a:t>
            </a:r>
          </a:p>
          <a:p>
            <a:pPr lvl="1">
              <a:lnSpc>
                <a:spcPct val="150000"/>
              </a:lnSpc>
              <a:buFont typeface="Wingdings" pitchFamily="2" charset="2"/>
              <a:buChar char="Ø"/>
            </a:pPr>
            <a:r>
              <a:rPr lang="en-VN" sz="2000" dirty="0"/>
              <a:t>Broadening pediatric health network in remote areas and for minority groups</a:t>
            </a:r>
          </a:p>
          <a:p>
            <a:pPr lvl="1">
              <a:lnSpc>
                <a:spcPct val="150000"/>
              </a:lnSpc>
              <a:buFont typeface="Wingdings" pitchFamily="2" charset="2"/>
              <a:buChar char="Ø"/>
            </a:pPr>
            <a:r>
              <a:rPr lang="en-VN" sz="2000" dirty="0"/>
              <a:t>Appointing doctors to work in underserved areas</a:t>
            </a:r>
          </a:p>
          <a:p>
            <a:pPr lvl="1">
              <a:lnSpc>
                <a:spcPct val="150000"/>
              </a:lnSpc>
              <a:buFont typeface="Wingdings" pitchFamily="2" charset="2"/>
              <a:buChar char="Ø"/>
            </a:pPr>
            <a:r>
              <a:rPr lang="en-VN" sz="2000" dirty="0"/>
              <a:t>Targeted ratio of 1 doctor per 1,000 children for primary care</a:t>
            </a:r>
          </a:p>
          <a:p>
            <a:pPr>
              <a:lnSpc>
                <a:spcPct val="150000"/>
              </a:lnSpc>
            </a:pPr>
            <a:r>
              <a:rPr lang="en-VN" sz="2400" dirty="0"/>
              <a:t>Developing/eccelerating the development of community pediatric program:</a:t>
            </a:r>
          </a:p>
          <a:p>
            <a:pPr lvl="1">
              <a:lnSpc>
                <a:spcPct val="150000"/>
              </a:lnSpc>
              <a:buFont typeface="Wingdings" pitchFamily="2" charset="2"/>
              <a:buChar char="Ø"/>
            </a:pPr>
            <a:r>
              <a:rPr lang="en-VN" sz="2000" dirty="0"/>
              <a:t>IMCI</a:t>
            </a:r>
          </a:p>
          <a:p>
            <a:pPr lvl="1">
              <a:lnSpc>
                <a:spcPct val="150000"/>
              </a:lnSpc>
              <a:buFont typeface="Wingdings" pitchFamily="2" charset="2"/>
              <a:buChar char="Ø"/>
            </a:pPr>
            <a:r>
              <a:rPr lang="en-VN" sz="2000" dirty="0"/>
              <a:t>APLS/NLS</a:t>
            </a:r>
          </a:p>
        </p:txBody>
      </p:sp>
      <p:sp>
        <p:nvSpPr>
          <p:cNvPr id="4" name="Date Placeholder 3">
            <a:extLst>
              <a:ext uri="{FF2B5EF4-FFF2-40B4-BE49-F238E27FC236}">
                <a16:creationId xmlns:a16="http://schemas.microsoft.com/office/drawing/2014/main" id="{C5160FAD-9107-1242-BE3C-F7AF913DFE25}"/>
              </a:ext>
            </a:extLst>
          </p:cNvPr>
          <p:cNvSpPr>
            <a:spLocks noGrp="1"/>
          </p:cNvSpPr>
          <p:nvPr>
            <p:ph type="dt" sz="half" idx="10"/>
          </p:nvPr>
        </p:nvSpPr>
        <p:spPr/>
        <p:txBody>
          <a:bodyPr/>
          <a:lstStyle/>
          <a:p>
            <a:fld id="{88E5B8BA-B947-4D4B-B1FB-C4AAB455DCF9}" type="datetime1">
              <a:rPr lang="en-US" smtClean="0"/>
              <a:t>8/25/22</a:t>
            </a:fld>
            <a:endParaRPr lang="en-VN"/>
          </a:p>
        </p:txBody>
      </p:sp>
      <p:sp>
        <p:nvSpPr>
          <p:cNvPr id="5" name="Footer Placeholder 4">
            <a:extLst>
              <a:ext uri="{FF2B5EF4-FFF2-40B4-BE49-F238E27FC236}">
                <a16:creationId xmlns:a16="http://schemas.microsoft.com/office/drawing/2014/main" id="{C18C7578-732C-0447-88B6-C7E07BAD8B8A}"/>
              </a:ext>
            </a:extLst>
          </p:cNvPr>
          <p:cNvSpPr>
            <a:spLocks noGrp="1"/>
          </p:cNvSpPr>
          <p:nvPr>
            <p:ph type="ftr" sz="quarter" idx="11"/>
          </p:nvPr>
        </p:nvSpPr>
        <p:spPr/>
        <p:txBody>
          <a:bodyPr/>
          <a:lstStyle/>
          <a:p>
            <a:r>
              <a:rPr lang="en-US"/>
              <a:t>Hang Tran</a:t>
            </a:r>
            <a:endParaRPr lang="en-VN"/>
          </a:p>
        </p:txBody>
      </p:sp>
      <p:sp>
        <p:nvSpPr>
          <p:cNvPr id="6" name="Slide Number Placeholder 5">
            <a:extLst>
              <a:ext uri="{FF2B5EF4-FFF2-40B4-BE49-F238E27FC236}">
                <a16:creationId xmlns:a16="http://schemas.microsoft.com/office/drawing/2014/main" id="{6D98FADA-2D88-7948-A280-3E2D6CC81404}"/>
              </a:ext>
            </a:extLst>
          </p:cNvPr>
          <p:cNvSpPr>
            <a:spLocks noGrp="1"/>
          </p:cNvSpPr>
          <p:nvPr>
            <p:ph type="sldNum" sz="quarter" idx="12"/>
          </p:nvPr>
        </p:nvSpPr>
        <p:spPr/>
        <p:txBody>
          <a:bodyPr/>
          <a:lstStyle/>
          <a:p>
            <a:fld id="{83781671-E551-5A4F-9F97-E82C52397EFF}" type="slidenum">
              <a:rPr lang="en-VN" smtClean="0"/>
              <a:t>24</a:t>
            </a:fld>
            <a:endParaRPr lang="en-VN"/>
          </a:p>
        </p:txBody>
      </p:sp>
    </p:spTree>
    <p:extLst>
      <p:ext uri="{BB962C8B-B14F-4D97-AF65-F5344CB8AC3E}">
        <p14:creationId xmlns:p14="http://schemas.microsoft.com/office/powerpoint/2010/main" val="1588290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79B3-5B9F-B545-9F7A-D71151A51582}"/>
              </a:ext>
            </a:extLst>
          </p:cNvPr>
          <p:cNvSpPr>
            <a:spLocks noGrp="1"/>
          </p:cNvSpPr>
          <p:nvPr>
            <p:ph type="title"/>
          </p:nvPr>
        </p:nvSpPr>
        <p:spPr/>
        <p:txBody>
          <a:bodyPr/>
          <a:lstStyle/>
          <a:p>
            <a:r>
              <a:rPr lang="en-VN" dirty="0"/>
              <a:t>Pediatric staff training</a:t>
            </a:r>
          </a:p>
        </p:txBody>
      </p:sp>
      <p:sp>
        <p:nvSpPr>
          <p:cNvPr id="3" name="Content Placeholder 2">
            <a:extLst>
              <a:ext uri="{FF2B5EF4-FFF2-40B4-BE49-F238E27FC236}">
                <a16:creationId xmlns:a16="http://schemas.microsoft.com/office/drawing/2014/main" id="{ABE6CA85-8F3E-424F-A8B0-A1F64B0DBC83}"/>
              </a:ext>
            </a:extLst>
          </p:cNvPr>
          <p:cNvSpPr>
            <a:spLocks noGrp="1"/>
          </p:cNvSpPr>
          <p:nvPr>
            <p:ph idx="1"/>
          </p:nvPr>
        </p:nvSpPr>
        <p:spPr/>
        <p:txBody>
          <a:bodyPr/>
          <a:lstStyle/>
          <a:p>
            <a:r>
              <a:rPr lang="en-VN" sz="2400" dirty="0"/>
              <a:t>Pediatric branch provide training for pediatric system</a:t>
            </a:r>
          </a:p>
          <a:p>
            <a:r>
              <a:rPr lang="en-VN" sz="2400" dirty="0"/>
              <a:t>Provide adequate pediatric health workers supply for pediatric hospitals according to population size, geographical and economic features</a:t>
            </a:r>
          </a:p>
          <a:p>
            <a:r>
              <a:rPr lang="en-VN" sz="2400" dirty="0"/>
              <a:t>Training programs: </a:t>
            </a:r>
          </a:p>
          <a:p>
            <a:pPr lvl="1">
              <a:buFont typeface="Wingdings" pitchFamily="2" charset="2"/>
              <a:buChar char="Ø"/>
            </a:pPr>
            <a:r>
              <a:rPr lang="en-VN" sz="2000" dirty="0"/>
              <a:t>Formal training programs: post-graduate training, resident doctors, specialist program</a:t>
            </a:r>
          </a:p>
          <a:p>
            <a:pPr lvl="1">
              <a:buFont typeface="Wingdings" pitchFamily="2" charset="2"/>
              <a:buChar char="Ø"/>
            </a:pPr>
            <a:r>
              <a:rPr lang="en-VN" sz="2000" dirty="0"/>
              <a:t>Continuous training: specialty training, module training, technology transfer</a:t>
            </a:r>
          </a:p>
          <a:p>
            <a:pPr lvl="1">
              <a:buFont typeface="Wingdings" pitchFamily="2" charset="2"/>
              <a:buChar char="Ø"/>
            </a:pPr>
            <a:r>
              <a:rPr lang="en-VN" sz="2000" dirty="0"/>
              <a:t>Cooperative training programs with other medical centers and universities nationwide and internationally. </a:t>
            </a:r>
          </a:p>
        </p:txBody>
      </p:sp>
      <p:sp>
        <p:nvSpPr>
          <p:cNvPr id="4" name="Date Placeholder 3">
            <a:extLst>
              <a:ext uri="{FF2B5EF4-FFF2-40B4-BE49-F238E27FC236}">
                <a16:creationId xmlns:a16="http://schemas.microsoft.com/office/drawing/2014/main" id="{AE5EB5E5-430C-2349-9453-28C4D485F727}"/>
              </a:ext>
            </a:extLst>
          </p:cNvPr>
          <p:cNvSpPr>
            <a:spLocks noGrp="1"/>
          </p:cNvSpPr>
          <p:nvPr>
            <p:ph type="dt" sz="half" idx="10"/>
          </p:nvPr>
        </p:nvSpPr>
        <p:spPr/>
        <p:txBody>
          <a:bodyPr/>
          <a:lstStyle/>
          <a:p>
            <a:fld id="{E5E547AD-AD94-2B42-A61F-7EC2EA1453AC}" type="datetime1">
              <a:rPr lang="en-US" smtClean="0"/>
              <a:t>8/25/22</a:t>
            </a:fld>
            <a:endParaRPr lang="en-VN"/>
          </a:p>
        </p:txBody>
      </p:sp>
      <p:sp>
        <p:nvSpPr>
          <p:cNvPr id="5" name="Footer Placeholder 4">
            <a:extLst>
              <a:ext uri="{FF2B5EF4-FFF2-40B4-BE49-F238E27FC236}">
                <a16:creationId xmlns:a16="http://schemas.microsoft.com/office/drawing/2014/main" id="{AB839765-D5B2-0D47-9728-CF48B7D513B5}"/>
              </a:ext>
            </a:extLst>
          </p:cNvPr>
          <p:cNvSpPr>
            <a:spLocks noGrp="1"/>
          </p:cNvSpPr>
          <p:nvPr>
            <p:ph type="ftr" sz="quarter" idx="11"/>
          </p:nvPr>
        </p:nvSpPr>
        <p:spPr/>
        <p:txBody>
          <a:bodyPr/>
          <a:lstStyle/>
          <a:p>
            <a:r>
              <a:rPr lang="en-US"/>
              <a:t>Hang Tran</a:t>
            </a:r>
            <a:endParaRPr lang="en-VN"/>
          </a:p>
        </p:txBody>
      </p:sp>
      <p:sp>
        <p:nvSpPr>
          <p:cNvPr id="6" name="Slide Number Placeholder 5">
            <a:extLst>
              <a:ext uri="{FF2B5EF4-FFF2-40B4-BE49-F238E27FC236}">
                <a16:creationId xmlns:a16="http://schemas.microsoft.com/office/drawing/2014/main" id="{E60C2660-48EF-B541-98A6-B98EFF8A9315}"/>
              </a:ext>
            </a:extLst>
          </p:cNvPr>
          <p:cNvSpPr>
            <a:spLocks noGrp="1"/>
          </p:cNvSpPr>
          <p:nvPr>
            <p:ph type="sldNum" sz="quarter" idx="12"/>
          </p:nvPr>
        </p:nvSpPr>
        <p:spPr/>
        <p:txBody>
          <a:bodyPr/>
          <a:lstStyle/>
          <a:p>
            <a:fld id="{83781671-E551-5A4F-9F97-E82C52397EFF}" type="slidenum">
              <a:rPr lang="en-VN" smtClean="0"/>
              <a:t>25</a:t>
            </a:fld>
            <a:endParaRPr lang="en-VN"/>
          </a:p>
        </p:txBody>
      </p:sp>
    </p:spTree>
    <p:extLst>
      <p:ext uri="{BB962C8B-B14F-4D97-AF65-F5344CB8AC3E}">
        <p14:creationId xmlns:p14="http://schemas.microsoft.com/office/powerpoint/2010/main" val="3125628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A392-6919-7044-82DE-93953BDA1EFA}"/>
              </a:ext>
            </a:extLst>
          </p:cNvPr>
          <p:cNvSpPr>
            <a:spLocks noGrp="1"/>
          </p:cNvSpPr>
          <p:nvPr>
            <p:ph type="title"/>
          </p:nvPr>
        </p:nvSpPr>
        <p:spPr>
          <a:xfrm>
            <a:off x="3065302" y="2857500"/>
            <a:ext cx="10363200" cy="1143000"/>
          </a:xfrm>
        </p:spPr>
        <p:txBody>
          <a:bodyPr/>
          <a:lstStyle/>
          <a:p>
            <a:r>
              <a:rPr lang="en-VN" sz="3600" dirty="0"/>
              <a:t>Thank you for your attention</a:t>
            </a:r>
          </a:p>
        </p:txBody>
      </p:sp>
      <p:sp>
        <p:nvSpPr>
          <p:cNvPr id="4" name="Date Placeholder 3">
            <a:extLst>
              <a:ext uri="{FF2B5EF4-FFF2-40B4-BE49-F238E27FC236}">
                <a16:creationId xmlns:a16="http://schemas.microsoft.com/office/drawing/2014/main" id="{6BB12C62-BFC6-1D40-8C96-C3C5BC4BEB3C}"/>
              </a:ext>
            </a:extLst>
          </p:cNvPr>
          <p:cNvSpPr>
            <a:spLocks noGrp="1"/>
          </p:cNvSpPr>
          <p:nvPr>
            <p:ph type="dt" sz="half" idx="10"/>
          </p:nvPr>
        </p:nvSpPr>
        <p:spPr/>
        <p:txBody>
          <a:bodyPr/>
          <a:lstStyle/>
          <a:p>
            <a:fld id="{EE79713F-2714-B946-B214-098EA25D480E}" type="datetime1">
              <a:rPr lang="en-US" smtClean="0"/>
              <a:t>8/25/22</a:t>
            </a:fld>
            <a:endParaRPr lang="en-VN"/>
          </a:p>
        </p:txBody>
      </p:sp>
      <p:sp>
        <p:nvSpPr>
          <p:cNvPr id="5" name="Footer Placeholder 4">
            <a:extLst>
              <a:ext uri="{FF2B5EF4-FFF2-40B4-BE49-F238E27FC236}">
                <a16:creationId xmlns:a16="http://schemas.microsoft.com/office/drawing/2014/main" id="{9684A2DE-0DC3-134A-AE14-9C68C87A09DA}"/>
              </a:ext>
            </a:extLst>
          </p:cNvPr>
          <p:cNvSpPr>
            <a:spLocks noGrp="1"/>
          </p:cNvSpPr>
          <p:nvPr>
            <p:ph type="ftr" sz="quarter" idx="11"/>
          </p:nvPr>
        </p:nvSpPr>
        <p:spPr/>
        <p:txBody>
          <a:bodyPr/>
          <a:lstStyle/>
          <a:p>
            <a:r>
              <a:rPr lang="en-US"/>
              <a:t>Hang Tran</a:t>
            </a:r>
            <a:endParaRPr lang="en-VN"/>
          </a:p>
        </p:txBody>
      </p:sp>
      <p:sp>
        <p:nvSpPr>
          <p:cNvPr id="6" name="Slide Number Placeholder 5">
            <a:extLst>
              <a:ext uri="{FF2B5EF4-FFF2-40B4-BE49-F238E27FC236}">
                <a16:creationId xmlns:a16="http://schemas.microsoft.com/office/drawing/2014/main" id="{86E8876D-5253-0D40-8930-65C61777596F}"/>
              </a:ext>
            </a:extLst>
          </p:cNvPr>
          <p:cNvSpPr>
            <a:spLocks noGrp="1"/>
          </p:cNvSpPr>
          <p:nvPr>
            <p:ph type="sldNum" sz="quarter" idx="12"/>
          </p:nvPr>
        </p:nvSpPr>
        <p:spPr/>
        <p:txBody>
          <a:bodyPr/>
          <a:lstStyle/>
          <a:p>
            <a:fld id="{83781671-E551-5A4F-9F97-E82C52397EFF}" type="slidenum">
              <a:rPr lang="en-VN" smtClean="0"/>
              <a:t>26</a:t>
            </a:fld>
            <a:endParaRPr lang="en-VN"/>
          </a:p>
        </p:txBody>
      </p:sp>
    </p:spTree>
    <p:extLst>
      <p:ext uri="{BB962C8B-B14F-4D97-AF65-F5344CB8AC3E}">
        <p14:creationId xmlns:p14="http://schemas.microsoft.com/office/powerpoint/2010/main" val="229309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DFAC-6A5D-E547-8187-417836021504}"/>
              </a:ext>
            </a:extLst>
          </p:cNvPr>
          <p:cNvSpPr>
            <a:spLocks noGrp="1"/>
          </p:cNvSpPr>
          <p:nvPr>
            <p:ph type="title"/>
          </p:nvPr>
        </p:nvSpPr>
        <p:spPr/>
        <p:txBody>
          <a:bodyPr/>
          <a:lstStyle/>
          <a:p>
            <a:r>
              <a:rPr lang="en-VN" dirty="0"/>
              <a:t>History of the healthcare system</a:t>
            </a:r>
          </a:p>
        </p:txBody>
      </p:sp>
      <p:graphicFrame>
        <p:nvGraphicFramePr>
          <p:cNvPr id="10" name="Content Placeholder 9">
            <a:extLst>
              <a:ext uri="{FF2B5EF4-FFF2-40B4-BE49-F238E27FC236}">
                <a16:creationId xmlns:a16="http://schemas.microsoft.com/office/drawing/2014/main" id="{93053A93-1F97-0E41-AF8A-BE97EC20162A}"/>
              </a:ext>
            </a:extLst>
          </p:cNvPr>
          <p:cNvGraphicFramePr>
            <a:graphicFrameLocks noGrp="1"/>
          </p:cNvGraphicFramePr>
          <p:nvPr>
            <p:ph idx="1"/>
            <p:extLst>
              <p:ext uri="{D42A27DB-BD31-4B8C-83A1-F6EECF244321}">
                <p14:modId xmlns:p14="http://schemas.microsoft.com/office/powerpoint/2010/main" val="2844618022"/>
              </p:ext>
            </p:extLst>
          </p:nvPr>
        </p:nvGraphicFramePr>
        <p:xfrm>
          <a:off x="112650" y="1054100"/>
          <a:ext cx="11577234" cy="4494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Content Placeholder 4">
            <a:extLst>
              <a:ext uri="{FF2B5EF4-FFF2-40B4-BE49-F238E27FC236}">
                <a16:creationId xmlns:a16="http://schemas.microsoft.com/office/drawing/2014/main" id="{2802CE95-2EBF-7148-86C0-240DE0C5A52C}"/>
              </a:ext>
            </a:extLst>
          </p:cNvPr>
          <p:cNvPicPr>
            <a:picLocks noChangeAspect="1"/>
          </p:cNvPicPr>
          <p:nvPr/>
        </p:nvPicPr>
        <p:blipFill rotWithShape="1">
          <a:blip r:embed="rId8"/>
          <a:srcRect l="68911" t="21903" r="2131" b="53615"/>
          <a:stretch/>
        </p:blipFill>
        <p:spPr bwMode="auto">
          <a:xfrm>
            <a:off x="1151349" y="4899617"/>
            <a:ext cx="2056802" cy="129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44BFD908-B27D-194F-B88C-BC928A4AF9DF}"/>
              </a:ext>
            </a:extLst>
          </p:cNvPr>
          <p:cNvPicPr>
            <a:picLocks noChangeAspect="1"/>
          </p:cNvPicPr>
          <p:nvPr/>
        </p:nvPicPr>
        <p:blipFill>
          <a:blip r:embed="rId9"/>
          <a:stretch>
            <a:fillRect/>
          </a:stretch>
        </p:blipFill>
        <p:spPr>
          <a:xfrm>
            <a:off x="4386021" y="4599124"/>
            <a:ext cx="2539799" cy="1753135"/>
          </a:xfrm>
          <a:prstGeom prst="rect">
            <a:avLst/>
          </a:prstGeom>
        </p:spPr>
      </p:pic>
      <p:pic>
        <p:nvPicPr>
          <p:cNvPr id="18" name="Picture 17">
            <a:extLst>
              <a:ext uri="{FF2B5EF4-FFF2-40B4-BE49-F238E27FC236}">
                <a16:creationId xmlns:a16="http://schemas.microsoft.com/office/drawing/2014/main" id="{42339989-9ED1-014E-83BA-2BA5A6A2B4A2}"/>
              </a:ext>
            </a:extLst>
          </p:cNvPr>
          <p:cNvPicPr>
            <a:picLocks noChangeAspect="1"/>
          </p:cNvPicPr>
          <p:nvPr/>
        </p:nvPicPr>
        <p:blipFill>
          <a:blip r:embed="rId10"/>
          <a:stretch>
            <a:fillRect/>
          </a:stretch>
        </p:blipFill>
        <p:spPr>
          <a:xfrm>
            <a:off x="7902212" y="4763365"/>
            <a:ext cx="3586194" cy="1424652"/>
          </a:xfrm>
          <a:prstGeom prst="rect">
            <a:avLst/>
          </a:prstGeom>
        </p:spPr>
      </p:pic>
      <p:sp>
        <p:nvSpPr>
          <p:cNvPr id="19" name="Date Placeholder 18">
            <a:extLst>
              <a:ext uri="{FF2B5EF4-FFF2-40B4-BE49-F238E27FC236}">
                <a16:creationId xmlns:a16="http://schemas.microsoft.com/office/drawing/2014/main" id="{A5801E61-33FA-2B40-AA47-44229D9DF545}"/>
              </a:ext>
            </a:extLst>
          </p:cNvPr>
          <p:cNvSpPr>
            <a:spLocks noGrp="1"/>
          </p:cNvSpPr>
          <p:nvPr>
            <p:ph type="dt" sz="half" idx="10"/>
          </p:nvPr>
        </p:nvSpPr>
        <p:spPr/>
        <p:txBody>
          <a:bodyPr/>
          <a:lstStyle/>
          <a:p>
            <a:fld id="{1E54E4AF-3781-DF41-840D-CC99ACCB1CC9}" type="datetime1">
              <a:rPr lang="en-US" smtClean="0"/>
              <a:t>8/25/22</a:t>
            </a:fld>
            <a:endParaRPr lang="en-VN"/>
          </a:p>
        </p:txBody>
      </p:sp>
      <p:sp>
        <p:nvSpPr>
          <p:cNvPr id="20" name="Footer Placeholder 19">
            <a:extLst>
              <a:ext uri="{FF2B5EF4-FFF2-40B4-BE49-F238E27FC236}">
                <a16:creationId xmlns:a16="http://schemas.microsoft.com/office/drawing/2014/main" id="{02117F22-59AF-7440-9BF2-61A5A0041C39}"/>
              </a:ext>
            </a:extLst>
          </p:cNvPr>
          <p:cNvSpPr>
            <a:spLocks noGrp="1"/>
          </p:cNvSpPr>
          <p:nvPr>
            <p:ph type="ftr" sz="quarter" idx="11"/>
          </p:nvPr>
        </p:nvSpPr>
        <p:spPr/>
        <p:txBody>
          <a:bodyPr/>
          <a:lstStyle/>
          <a:p>
            <a:r>
              <a:rPr lang="en-US"/>
              <a:t>Hang Tran</a:t>
            </a:r>
            <a:endParaRPr lang="en-VN"/>
          </a:p>
        </p:txBody>
      </p:sp>
      <p:sp>
        <p:nvSpPr>
          <p:cNvPr id="21" name="Slide Number Placeholder 20">
            <a:extLst>
              <a:ext uri="{FF2B5EF4-FFF2-40B4-BE49-F238E27FC236}">
                <a16:creationId xmlns:a16="http://schemas.microsoft.com/office/drawing/2014/main" id="{D96BC346-8A1F-2241-AB39-0522612B6D63}"/>
              </a:ext>
            </a:extLst>
          </p:cNvPr>
          <p:cNvSpPr>
            <a:spLocks noGrp="1"/>
          </p:cNvSpPr>
          <p:nvPr>
            <p:ph type="sldNum" sz="quarter" idx="12"/>
          </p:nvPr>
        </p:nvSpPr>
        <p:spPr/>
        <p:txBody>
          <a:bodyPr/>
          <a:lstStyle/>
          <a:p>
            <a:fld id="{83781671-E551-5A4F-9F97-E82C52397EFF}" type="slidenum">
              <a:rPr lang="en-VN" smtClean="0"/>
              <a:t>3</a:t>
            </a:fld>
            <a:endParaRPr lang="en-VN"/>
          </a:p>
        </p:txBody>
      </p:sp>
    </p:spTree>
    <p:extLst>
      <p:ext uri="{BB962C8B-B14F-4D97-AF65-F5344CB8AC3E}">
        <p14:creationId xmlns:p14="http://schemas.microsoft.com/office/powerpoint/2010/main" val="230964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A7D6-E221-C242-B696-A897B20AC78E}"/>
              </a:ext>
            </a:extLst>
          </p:cNvPr>
          <p:cNvSpPr>
            <a:spLocks noGrp="1"/>
          </p:cNvSpPr>
          <p:nvPr>
            <p:ph type="title"/>
          </p:nvPr>
        </p:nvSpPr>
        <p:spPr/>
        <p:txBody>
          <a:bodyPr/>
          <a:lstStyle/>
          <a:p>
            <a:r>
              <a:rPr lang="en-VN" dirty="0"/>
              <a:t>Healthcare system organization</a:t>
            </a:r>
          </a:p>
        </p:txBody>
      </p:sp>
      <p:graphicFrame>
        <p:nvGraphicFramePr>
          <p:cNvPr id="6" name="Diagram 5">
            <a:extLst>
              <a:ext uri="{FF2B5EF4-FFF2-40B4-BE49-F238E27FC236}">
                <a16:creationId xmlns:a16="http://schemas.microsoft.com/office/drawing/2014/main" id="{F91B7B8D-D74E-6644-A472-6ACAB5DEC8C6}"/>
              </a:ext>
            </a:extLst>
          </p:cNvPr>
          <p:cNvGraphicFramePr/>
          <p:nvPr>
            <p:extLst>
              <p:ext uri="{D42A27DB-BD31-4B8C-83A1-F6EECF244321}">
                <p14:modId xmlns:p14="http://schemas.microsoft.com/office/powerpoint/2010/main" val="1368269674"/>
              </p:ext>
            </p:extLst>
          </p:nvPr>
        </p:nvGraphicFramePr>
        <p:xfrm>
          <a:off x="892097" y="1773043"/>
          <a:ext cx="5314739" cy="4558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457488B-3235-144F-B4F0-240DD5EC3E45}"/>
              </a:ext>
            </a:extLst>
          </p:cNvPr>
          <p:cNvSpPr txBox="1"/>
          <p:nvPr/>
        </p:nvSpPr>
        <p:spPr>
          <a:xfrm>
            <a:off x="4386694" y="1843577"/>
            <a:ext cx="4237844" cy="830997"/>
          </a:xfrm>
          <a:prstGeom prst="rect">
            <a:avLst/>
          </a:prstGeom>
          <a:noFill/>
        </p:spPr>
        <p:txBody>
          <a:bodyPr wrap="square" rtlCol="0">
            <a:spAutoFit/>
          </a:bodyPr>
          <a:lstStyle/>
          <a:p>
            <a:pPr marL="342900" indent="-342900">
              <a:buFont typeface="Arial" panose="020B0604020202020204" pitchFamily="34" charset="0"/>
              <a:buChar char="•"/>
            </a:pPr>
            <a:r>
              <a:rPr lang="en-VN" sz="1200" dirty="0">
                <a:latin typeface="+mn-lt"/>
              </a:rPr>
              <a:t>MOH</a:t>
            </a:r>
          </a:p>
          <a:p>
            <a:pPr marL="342900" indent="-342900">
              <a:buFont typeface="Arial" panose="020B0604020202020204" pitchFamily="34" charset="0"/>
              <a:buChar char="•"/>
            </a:pPr>
            <a:r>
              <a:rPr lang="en-VN" sz="1200" dirty="0">
                <a:latin typeface="+mn-lt"/>
              </a:rPr>
              <a:t>National general and specialist hospitals</a:t>
            </a:r>
          </a:p>
          <a:p>
            <a:pPr marL="342900" indent="-342900">
              <a:buFont typeface="Arial" panose="020B0604020202020204" pitchFamily="34" charset="0"/>
              <a:buChar char="•"/>
            </a:pPr>
            <a:r>
              <a:rPr lang="en-VN" sz="1200" dirty="0">
                <a:latin typeface="+mn-lt"/>
              </a:rPr>
              <a:t>Research institutes</a:t>
            </a:r>
          </a:p>
          <a:p>
            <a:pPr marL="342900" indent="-342900">
              <a:buFont typeface="Arial" panose="020B0604020202020204" pitchFamily="34" charset="0"/>
              <a:buChar char="•"/>
            </a:pPr>
            <a:r>
              <a:rPr lang="en-VN" sz="1200" dirty="0">
                <a:latin typeface="+mn-lt"/>
              </a:rPr>
              <a:t>Medical universities</a:t>
            </a:r>
            <a:endParaRPr lang="en-VN" sz="1100" dirty="0">
              <a:latin typeface="+mn-lt"/>
            </a:endParaRPr>
          </a:p>
        </p:txBody>
      </p:sp>
      <p:sp>
        <p:nvSpPr>
          <p:cNvPr id="10" name="TextBox 9">
            <a:extLst>
              <a:ext uri="{FF2B5EF4-FFF2-40B4-BE49-F238E27FC236}">
                <a16:creationId xmlns:a16="http://schemas.microsoft.com/office/drawing/2014/main" id="{2303507B-C0FB-BE4B-B3F3-4A336D97B9B5}"/>
              </a:ext>
            </a:extLst>
          </p:cNvPr>
          <p:cNvSpPr txBox="1"/>
          <p:nvPr/>
        </p:nvSpPr>
        <p:spPr>
          <a:xfrm>
            <a:off x="5027214" y="3004882"/>
            <a:ext cx="3245005" cy="1015663"/>
          </a:xfrm>
          <a:prstGeom prst="rect">
            <a:avLst/>
          </a:prstGeom>
          <a:noFill/>
        </p:spPr>
        <p:txBody>
          <a:bodyPr wrap="square" rtlCol="0">
            <a:spAutoFit/>
          </a:bodyPr>
          <a:lstStyle/>
          <a:p>
            <a:pPr marL="342900" indent="-342900">
              <a:buFont typeface="Arial" panose="020B0604020202020204" pitchFamily="34" charset="0"/>
              <a:buChar char="•"/>
            </a:pPr>
            <a:r>
              <a:rPr lang="en-VN" sz="1200" dirty="0">
                <a:latin typeface="+mn-lt"/>
              </a:rPr>
              <a:t>Population: 1-2 millions (average)</a:t>
            </a:r>
          </a:p>
          <a:p>
            <a:pPr marL="342900" indent="-342900">
              <a:buFont typeface="Arial" panose="020B0604020202020204" pitchFamily="34" charset="0"/>
              <a:buChar char="•"/>
            </a:pPr>
            <a:r>
              <a:rPr lang="en-VN" sz="1200" dirty="0">
                <a:latin typeface="+mn-lt"/>
              </a:rPr>
              <a:t>Provincial Health Departments</a:t>
            </a:r>
          </a:p>
          <a:p>
            <a:pPr marL="342900" indent="-342900">
              <a:buFont typeface="Arial" panose="020B0604020202020204" pitchFamily="34" charset="0"/>
              <a:buChar char="•"/>
            </a:pPr>
            <a:r>
              <a:rPr lang="en-VN" sz="1200" dirty="0">
                <a:latin typeface="+mn-lt"/>
              </a:rPr>
              <a:t>Provincial hospitals</a:t>
            </a:r>
          </a:p>
          <a:p>
            <a:pPr marL="342900" indent="-342900">
              <a:buFont typeface="Arial" panose="020B0604020202020204" pitchFamily="34" charset="0"/>
              <a:buChar char="•"/>
            </a:pPr>
            <a:r>
              <a:rPr lang="en-VN" sz="1200" dirty="0">
                <a:latin typeface="+mn-lt"/>
              </a:rPr>
              <a:t>Preventive health center</a:t>
            </a:r>
          </a:p>
          <a:p>
            <a:pPr marL="342900" indent="-342900">
              <a:buFont typeface="Arial" panose="020B0604020202020204" pitchFamily="34" charset="0"/>
              <a:buChar char="•"/>
            </a:pPr>
            <a:r>
              <a:rPr lang="en-VN" sz="1200" dirty="0">
                <a:latin typeface="+mn-lt"/>
              </a:rPr>
              <a:t>Medical colleges</a:t>
            </a:r>
          </a:p>
        </p:txBody>
      </p:sp>
      <p:sp>
        <p:nvSpPr>
          <p:cNvPr id="11" name="TextBox 10">
            <a:extLst>
              <a:ext uri="{FF2B5EF4-FFF2-40B4-BE49-F238E27FC236}">
                <a16:creationId xmlns:a16="http://schemas.microsoft.com/office/drawing/2014/main" id="{88D198F4-A2DD-A84B-B665-96CFD54B59C8}"/>
              </a:ext>
            </a:extLst>
          </p:cNvPr>
          <p:cNvSpPr txBox="1"/>
          <p:nvPr/>
        </p:nvSpPr>
        <p:spPr>
          <a:xfrm>
            <a:off x="5499536" y="4277967"/>
            <a:ext cx="3467100" cy="646331"/>
          </a:xfrm>
          <a:prstGeom prst="rect">
            <a:avLst/>
          </a:prstGeom>
          <a:noFill/>
        </p:spPr>
        <p:txBody>
          <a:bodyPr wrap="square" rtlCol="0">
            <a:spAutoFit/>
          </a:bodyPr>
          <a:lstStyle/>
          <a:p>
            <a:pPr marL="342900" indent="-342900">
              <a:buFont typeface="Arial" panose="020B0604020202020204" pitchFamily="34" charset="0"/>
              <a:buChar char="•"/>
            </a:pPr>
            <a:r>
              <a:rPr lang="en-VN" sz="1200" dirty="0">
                <a:latin typeface="+mn-lt"/>
              </a:rPr>
              <a:t>Population: 100,000 – 200,000 (average)</a:t>
            </a:r>
          </a:p>
          <a:p>
            <a:pPr marL="342900" indent="-342900">
              <a:buFont typeface="Arial" panose="020B0604020202020204" pitchFamily="34" charset="0"/>
              <a:buChar char="•"/>
            </a:pPr>
            <a:r>
              <a:rPr lang="en-VN" sz="1200" dirty="0">
                <a:latin typeface="+mn-lt"/>
              </a:rPr>
              <a:t>Health Offices</a:t>
            </a:r>
          </a:p>
          <a:p>
            <a:pPr marL="342900" indent="-342900">
              <a:buFont typeface="Arial" panose="020B0604020202020204" pitchFamily="34" charset="0"/>
              <a:buChar char="•"/>
            </a:pPr>
            <a:r>
              <a:rPr lang="en-VN" sz="1200" dirty="0">
                <a:latin typeface="+mn-lt"/>
              </a:rPr>
              <a:t>Distric hospitals/centers</a:t>
            </a:r>
          </a:p>
        </p:txBody>
      </p:sp>
      <p:sp>
        <p:nvSpPr>
          <p:cNvPr id="12" name="TextBox 11">
            <a:extLst>
              <a:ext uri="{FF2B5EF4-FFF2-40B4-BE49-F238E27FC236}">
                <a16:creationId xmlns:a16="http://schemas.microsoft.com/office/drawing/2014/main" id="{22A5ADA4-FA54-984E-B7EA-7B44D5956F0D}"/>
              </a:ext>
            </a:extLst>
          </p:cNvPr>
          <p:cNvSpPr txBox="1"/>
          <p:nvPr/>
        </p:nvSpPr>
        <p:spPr>
          <a:xfrm>
            <a:off x="6089727" y="5423103"/>
            <a:ext cx="3467100" cy="646331"/>
          </a:xfrm>
          <a:prstGeom prst="rect">
            <a:avLst/>
          </a:prstGeom>
          <a:noFill/>
        </p:spPr>
        <p:txBody>
          <a:bodyPr wrap="square" rtlCol="0">
            <a:spAutoFit/>
          </a:bodyPr>
          <a:lstStyle/>
          <a:p>
            <a:pPr marL="342900" indent="-342900">
              <a:buFont typeface="Arial" panose="020B0604020202020204" pitchFamily="34" charset="0"/>
              <a:buChar char="•"/>
            </a:pPr>
            <a:r>
              <a:rPr lang="en-VN" sz="1200" dirty="0">
                <a:latin typeface="+mn-lt"/>
              </a:rPr>
              <a:t>Population: 5,000 – 10,000 (average)</a:t>
            </a:r>
          </a:p>
          <a:p>
            <a:pPr marL="342900" indent="-342900">
              <a:buFont typeface="Arial" panose="020B0604020202020204" pitchFamily="34" charset="0"/>
              <a:buChar char="•"/>
            </a:pPr>
            <a:r>
              <a:rPr lang="en-VN" sz="1200" dirty="0">
                <a:latin typeface="+mn-lt"/>
              </a:rPr>
              <a:t>Commune Health Centers</a:t>
            </a:r>
          </a:p>
          <a:p>
            <a:pPr marL="342900" indent="-342900">
              <a:buFont typeface="Arial" panose="020B0604020202020204" pitchFamily="34" charset="0"/>
              <a:buChar char="•"/>
            </a:pPr>
            <a:r>
              <a:rPr lang="en-VN" sz="1200" dirty="0">
                <a:latin typeface="+mn-lt"/>
              </a:rPr>
              <a:t>Village Health Workers</a:t>
            </a:r>
          </a:p>
        </p:txBody>
      </p:sp>
      <p:sp>
        <p:nvSpPr>
          <p:cNvPr id="13" name="Rectangle 12">
            <a:extLst>
              <a:ext uri="{FF2B5EF4-FFF2-40B4-BE49-F238E27FC236}">
                <a16:creationId xmlns:a16="http://schemas.microsoft.com/office/drawing/2014/main" id="{6FB80B76-7298-B148-AFA8-2AC91997810E}"/>
              </a:ext>
            </a:extLst>
          </p:cNvPr>
          <p:cNvSpPr/>
          <p:nvPr/>
        </p:nvSpPr>
        <p:spPr bwMode="auto">
          <a:xfrm>
            <a:off x="9439718" y="1473854"/>
            <a:ext cx="1860184" cy="1795819"/>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VN" sz="1600" b="1" i="0" u="none" strike="noStrike" cap="none" normalizeH="0" baseline="0" dirty="0">
                <a:ln>
                  <a:noFill/>
                </a:ln>
                <a:solidFill>
                  <a:schemeClr val="accent1"/>
                </a:solidFill>
                <a:effectLst/>
                <a:latin typeface="+mn-lt"/>
              </a:rPr>
              <a:t>Other ministries’ health facilities:</a:t>
            </a:r>
          </a:p>
          <a:p>
            <a:pPr marL="142875" marR="0" indent="-142875" algn="l" defTabSz="914400" rtl="0" eaLnBrk="0" fontAlgn="base" latinLnBrk="0" hangingPunct="0">
              <a:lnSpc>
                <a:spcPct val="100000"/>
              </a:lnSpc>
              <a:spcBef>
                <a:spcPct val="0"/>
              </a:spcBef>
              <a:spcAft>
                <a:spcPct val="0"/>
              </a:spcAft>
              <a:buClrTx/>
              <a:buSzTx/>
              <a:buFontTx/>
              <a:buChar char="-"/>
            </a:pPr>
            <a:r>
              <a:rPr lang="en-VN" sz="1600" dirty="0">
                <a:latin typeface="+mn-lt"/>
              </a:rPr>
              <a:t>Military</a:t>
            </a:r>
          </a:p>
          <a:p>
            <a:pPr marL="142875" marR="0" indent="-142875" algn="l" defTabSz="914400" rtl="0" eaLnBrk="0" fontAlgn="base" latinLnBrk="0" hangingPunct="0">
              <a:lnSpc>
                <a:spcPct val="100000"/>
              </a:lnSpc>
              <a:spcBef>
                <a:spcPct val="0"/>
              </a:spcBef>
              <a:spcAft>
                <a:spcPct val="0"/>
              </a:spcAft>
              <a:buClrTx/>
              <a:buSzTx/>
              <a:buFontTx/>
              <a:buChar char="-"/>
            </a:pPr>
            <a:r>
              <a:rPr kumimoji="0" lang="en-VN" sz="1600" b="0" i="0" u="none" strike="noStrike" cap="none" normalizeH="0" baseline="0" dirty="0">
                <a:ln>
                  <a:noFill/>
                </a:ln>
                <a:effectLst/>
                <a:latin typeface="+mn-lt"/>
              </a:rPr>
              <a:t>Police</a:t>
            </a:r>
          </a:p>
          <a:p>
            <a:pPr marL="142875" marR="0" indent="-142875" algn="l" defTabSz="914400" rtl="0" eaLnBrk="0" fontAlgn="base" latinLnBrk="0" hangingPunct="0">
              <a:lnSpc>
                <a:spcPct val="100000"/>
              </a:lnSpc>
              <a:spcBef>
                <a:spcPct val="0"/>
              </a:spcBef>
              <a:spcAft>
                <a:spcPct val="0"/>
              </a:spcAft>
              <a:buClrTx/>
              <a:buSzTx/>
              <a:buFontTx/>
              <a:buChar char="-"/>
            </a:pPr>
            <a:r>
              <a:rPr lang="en-VN" sz="1600" dirty="0">
                <a:latin typeface="+mn-lt"/>
              </a:rPr>
              <a:t>Transport</a:t>
            </a:r>
          </a:p>
          <a:p>
            <a:pPr marL="142875" marR="0" indent="-142875" algn="l" defTabSz="914400" rtl="0" eaLnBrk="0" fontAlgn="base" latinLnBrk="0" hangingPunct="0">
              <a:lnSpc>
                <a:spcPct val="100000"/>
              </a:lnSpc>
              <a:spcBef>
                <a:spcPct val="0"/>
              </a:spcBef>
              <a:spcAft>
                <a:spcPct val="0"/>
              </a:spcAft>
              <a:buClrTx/>
              <a:buSzTx/>
              <a:buFontTx/>
              <a:buChar char="-"/>
            </a:pPr>
            <a:r>
              <a:rPr kumimoji="0" lang="en-VN" sz="1600" b="0" i="0" u="none" strike="noStrike" cap="none" normalizeH="0" baseline="0" dirty="0">
                <a:ln>
                  <a:noFill/>
                </a:ln>
                <a:effectLst/>
                <a:latin typeface="+mn-lt"/>
              </a:rPr>
              <a:t>Construction</a:t>
            </a:r>
          </a:p>
          <a:p>
            <a:pPr marL="142875" marR="0" indent="-142875" algn="l" defTabSz="914400" rtl="0" eaLnBrk="0" fontAlgn="base" latinLnBrk="0" hangingPunct="0">
              <a:lnSpc>
                <a:spcPct val="100000"/>
              </a:lnSpc>
              <a:spcBef>
                <a:spcPct val="0"/>
              </a:spcBef>
              <a:spcAft>
                <a:spcPct val="0"/>
              </a:spcAft>
              <a:buClrTx/>
              <a:buSzTx/>
              <a:buFontTx/>
              <a:buChar char="-"/>
            </a:pPr>
            <a:r>
              <a:rPr lang="en-VN" sz="1600" dirty="0">
                <a:latin typeface="+mn-lt"/>
              </a:rPr>
              <a:t>Post-office…</a:t>
            </a:r>
            <a:r>
              <a:rPr kumimoji="0" lang="en-VN" sz="1600" b="0" i="0" u="none" strike="noStrike" cap="none" normalizeH="0" baseline="0" dirty="0">
                <a:ln>
                  <a:noFill/>
                </a:ln>
                <a:effectLst/>
                <a:latin typeface="+mn-lt"/>
              </a:rPr>
              <a:t> </a:t>
            </a:r>
          </a:p>
        </p:txBody>
      </p:sp>
      <p:sp>
        <p:nvSpPr>
          <p:cNvPr id="14" name="Rectangle 13">
            <a:extLst>
              <a:ext uri="{FF2B5EF4-FFF2-40B4-BE49-F238E27FC236}">
                <a16:creationId xmlns:a16="http://schemas.microsoft.com/office/drawing/2014/main" id="{A029CBBF-67F7-B541-82A8-BC3539D7EFD3}"/>
              </a:ext>
            </a:extLst>
          </p:cNvPr>
          <p:cNvSpPr/>
          <p:nvPr/>
        </p:nvSpPr>
        <p:spPr bwMode="auto">
          <a:xfrm>
            <a:off x="9439717" y="3796119"/>
            <a:ext cx="1815579" cy="1588028"/>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VN" sz="1600" b="1" i="0" u="none" strike="noStrike" cap="none" normalizeH="0" baseline="0" dirty="0">
                <a:ln>
                  <a:noFill/>
                </a:ln>
                <a:solidFill>
                  <a:schemeClr val="accent1"/>
                </a:solidFill>
                <a:effectLst/>
                <a:latin typeface="+mn-lt"/>
              </a:rPr>
              <a:t>Private sector:</a:t>
            </a:r>
          </a:p>
          <a:p>
            <a:pPr marL="171450" marR="0" indent="-171450" algn="l" defTabSz="914400" rtl="0" eaLnBrk="0" fontAlgn="base" latinLnBrk="0" hangingPunct="0">
              <a:lnSpc>
                <a:spcPct val="100000"/>
              </a:lnSpc>
              <a:spcBef>
                <a:spcPct val="0"/>
              </a:spcBef>
              <a:spcAft>
                <a:spcPct val="0"/>
              </a:spcAft>
              <a:buClrTx/>
              <a:buSzTx/>
              <a:buFont typeface="Wingdings" pitchFamily="2" charset="2"/>
              <a:buChar char="Ø"/>
              <a:tabLst/>
            </a:pPr>
            <a:r>
              <a:rPr lang="en-VN" sz="1600" dirty="0">
                <a:latin typeface="+mn-lt"/>
              </a:rPr>
              <a:t>~ 200 hospitals</a:t>
            </a:r>
          </a:p>
          <a:p>
            <a:pPr marL="171450" marR="0" indent="-17145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VN" sz="1600" b="0" i="0" u="none" strike="noStrike" cap="none" normalizeH="0" baseline="0" dirty="0">
                <a:ln>
                  <a:noFill/>
                </a:ln>
                <a:effectLst/>
                <a:latin typeface="+mn-lt"/>
              </a:rPr>
              <a:t>8,000 beds (0.9 per 100,000 habitants)</a:t>
            </a:r>
          </a:p>
          <a:p>
            <a:pPr marL="171450" marR="0" indent="-171450" algn="l" defTabSz="914400" rtl="0" eaLnBrk="0" fontAlgn="base" latinLnBrk="0" hangingPunct="0">
              <a:lnSpc>
                <a:spcPct val="100000"/>
              </a:lnSpc>
              <a:spcBef>
                <a:spcPct val="0"/>
              </a:spcBef>
              <a:spcAft>
                <a:spcPct val="0"/>
              </a:spcAft>
              <a:buClrTx/>
              <a:buSzTx/>
              <a:buFont typeface="Wingdings" pitchFamily="2" charset="2"/>
              <a:buChar char="Ø"/>
              <a:tabLst/>
            </a:pPr>
            <a:r>
              <a:rPr lang="en-VN" sz="1600" dirty="0">
                <a:latin typeface="+mn-lt"/>
              </a:rPr>
              <a:t>&gt; 35,000 clinics</a:t>
            </a:r>
            <a:endParaRPr kumimoji="0" lang="en-VN" sz="1600" b="0" i="0" u="none" strike="noStrike" cap="none" normalizeH="0" baseline="0" dirty="0">
              <a:ln>
                <a:noFill/>
              </a:ln>
              <a:effectLst/>
              <a:latin typeface="+mn-lt"/>
            </a:endParaRPr>
          </a:p>
        </p:txBody>
      </p:sp>
      <p:cxnSp>
        <p:nvCxnSpPr>
          <p:cNvPr id="16" name="Straight Connector 15">
            <a:extLst>
              <a:ext uri="{FF2B5EF4-FFF2-40B4-BE49-F238E27FC236}">
                <a16:creationId xmlns:a16="http://schemas.microsoft.com/office/drawing/2014/main" id="{4C138ECB-927B-4A46-89B3-CC340F2A376B}"/>
              </a:ext>
            </a:extLst>
          </p:cNvPr>
          <p:cNvCxnSpPr/>
          <p:nvPr/>
        </p:nvCxnSpPr>
        <p:spPr bwMode="auto">
          <a:xfrm>
            <a:off x="892097" y="2938336"/>
            <a:ext cx="7620000" cy="0"/>
          </a:xfrm>
          <a:prstGeom prst="line">
            <a:avLst/>
          </a:prstGeom>
          <a:solidFill>
            <a:schemeClr val="accent1"/>
          </a:solidFill>
          <a:ln w="19050" cap="flat" cmpd="sng" algn="ctr">
            <a:solidFill>
              <a:srgbClr val="C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3C0C38C4-5A30-F644-BCA5-2A8A04D79717}"/>
              </a:ext>
            </a:extLst>
          </p:cNvPr>
          <p:cNvCxnSpPr/>
          <p:nvPr/>
        </p:nvCxnSpPr>
        <p:spPr bwMode="auto">
          <a:xfrm>
            <a:off x="892097" y="4052284"/>
            <a:ext cx="7620000" cy="0"/>
          </a:xfrm>
          <a:prstGeom prst="line">
            <a:avLst/>
          </a:prstGeom>
          <a:solidFill>
            <a:schemeClr val="accent1"/>
          </a:solidFill>
          <a:ln w="19050" cap="flat" cmpd="sng" algn="ctr">
            <a:solidFill>
              <a:srgbClr val="C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F4119F69-F847-7741-A8A3-062509152E69}"/>
              </a:ext>
            </a:extLst>
          </p:cNvPr>
          <p:cNvCxnSpPr/>
          <p:nvPr/>
        </p:nvCxnSpPr>
        <p:spPr bwMode="auto">
          <a:xfrm>
            <a:off x="892097" y="5182772"/>
            <a:ext cx="7620000" cy="0"/>
          </a:xfrm>
          <a:prstGeom prst="line">
            <a:avLst/>
          </a:prstGeom>
          <a:solidFill>
            <a:schemeClr val="accent1"/>
          </a:solidFill>
          <a:ln w="19050" cap="flat" cmpd="sng" algn="ctr">
            <a:solidFill>
              <a:srgbClr val="C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Left Brace 18">
            <a:extLst>
              <a:ext uri="{FF2B5EF4-FFF2-40B4-BE49-F238E27FC236}">
                <a16:creationId xmlns:a16="http://schemas.microsoft.com/office/drawing/2014/main" id="{EECBD250-75F7-D447-B754-BB4D616A9089}"/>
              </a:ext>
            </a:extLst>
          </p:cNvPr>
          <p:cNvSpPr/>
          <p:nvPr/>
        </p:nvSpPr>
        <p:spPr bwMode="auto">
          <a:xfrm>
            <a:off x="664664" y="4052284"/>
            <a:ext cx="276322" cy="2279242"/>
          </a:xfrm>
          <a:prstGeom prst="leftBrac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VN" sz="2400" b="0" i="0" u="none" strike="noStrike" cap="none" normalizeH="0" baseline="0" dirty="0">
              <a:ln>
                <a:noFill/>
              </a:ln>
              <a:solidFill>
                <a:schemeClr val="tx1"/>
              </a:solidFill>
              <a:effectLst/>
              <a:latin typeface="Times" charset="0"/>
            </a:endParaRPr>
          </a:p>
        </p:txBody>
      </p:sp>
      <p:sp>
        <p:nvSpPr>
          <p:cNvPr id="20" name="Rectangle 19">
            <a:extLst>
              <a:ext uri="{FF2B5EF4-FFF2-40B4-BE49-F238E27FC236}">
                <a16:creationId xmlns:a16="http://schemas.microsoft.com/office/drawing/2014/main" id="{67B20E55-5FCC-6048-81FB-583BD75FBCED}"/>
              </a:ext>
            </a:extLst>
          </p:cNvPr>
          <p:cNvSpPr/>
          <p:nvPr/>
        </p:nvSpPr>
        <p:spPr bwMode="auto">
          <a:xfrm rot="16200000">
            <a:off x="-697675" y="4616112"/>
            <a:ext cx="2459326" cy="6163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VN" sz="2000" b="1" i="0" u="none" strike="noStrike" cap="none" normalizeH="0" baseline="0" dirty="0">
                <a:ln>
                  <a:noFill/>
                </a:ln>
                <a:solidFill>
                  <a:schemeClr val="accent1"/>
                </a:solidFill>
                <a:effectLst/>
                <a:latin typeface="+mj-lt"/>
              </a:rPr>
              <a:t>Primary health</a:t>
            </a:r>
          </a:p>
        </p:txBody>
      </p:sp>
      <p:sp>
        <p:nvSpPr>
          <p:cNvPr id="22" name="Date Placeholder 21">
            <a:extLst>
              <a:ext uri="{FF2B5EF4-FFF2-40B4-BE49-F238E27FC236}">
                <a16:creationId xmlns:a16="http://schemas.microsoft.com/office/drawing/2014/main" id="{F25DCE53-4DD2-8849-98C8-1621353BAAB8}"/>
              </a:ext>
            </a:extLst>
          </p:cNvPr>
          <p:cNvSpPr>
            <a:spLocks noGrp="1"/>
          </p:cNvSpPr>
          <p:nvPr>
            <p:ph type="dt" sz="half" idx="10"/>
          </p:nvPr>
        </p:nvSpPr>
        <p:spPr/>
        <p:txBody>
          <a:bodyPr/>
          <a:lstStyle/>
          <a:p>
            <a:fld id="{59372248-4304-F94E-9182-68B76F76A9EF}" type="datetime1">
              <a:rPr lang="en-US" smtClean="0"/>
              <a:t>8/25/22</a:t>
            </a:fld>
            <a:endParaRPr lang="en-VN"/>
          </a:p>
        </p:txBody>
      </p:sp>
      <p:sp>
        <p:nvSpPr>
          <p:cNvPr id="23" name="Footer Placeholder 22">
            <a:extLst>
              <a:ext uri="{FF2B5EF4-FFF2-40B4-BE49-F238E27FC236}">
                <a16:creationId xmlns:a16="http://schemas.microsoft.com/office/drawing/2014/main" id="{07E4C7B7-410E-BA4F-ADF9-396F1A5F14ED}"/>
              </a:ext>
            </a:extLst>
          </p:cNvPr>
          <p:cNvSpPr>
            <a:spLocks noGrp="1"/>
          </p:cNvSpPr>
          <p:nvPr>
            <p:ph type="ftr" sz="quarter" idx="11"/>
          </p:nvPr>
        </p:nvSpPr>
        <p:spPr/>
        <p:txBody>
          <a:bodyPr/>
          <a:lstStyle/>
          <a:p>
            <a:r>
              <a:rPr lang="en-US"/>
              <a:t>Hang Tran</a:t>
            </a:r>
            <a:endParaRPr lang="en-VN"/>
          </a:p>
        </p:txBody>
      </p:sp>
      <p:sp>
        <p:nvSpPr>
          <p:cNvPr id="24" name="Slide Number Placeholder 23">
            <a:extLst>
              <a:ext uri="{FF2B5EF4-FFF2-40B4-BE49-F238E27FC236}">
                <a16:creationId xmlns:a16="http://schemas.microsoft.com/office/drawing/2014/main" id="{F9B31A92-BBFC-E04A-B9EF-5924479A4DCF}"/>
              </a:ext>
            </a:extLst>
          </p:cNvPr>
          <p:cNvSpPr>
            <a:spLocks noGrp="1"/>
          </p:cNvSpPr>
          <p:nvPr>
            <p:ph type="sldNum" sz="quarter" idx="12"/>
          </p:nvPr>
        </p:nvSpPr>
        <p:spPr/>
        <p:txBody>
          <a:bodyPr/>
          <a:lstStyle/>
          <a:p>
            <a:fld id="{83781671-E551-5A4F-9F97-E82C52397EFF}" type="slidenum">
              <a:rPr lang="en-VN" smtClean="0"/>
              <a:t>4</a:t>
            </a:fld>
            <a:endParaRPr lang="en-VN"/>
          </a:p>
        </p:txBody>
      </p:sp>
    </p:spTree>
    <p:extLst>
      <p:ext uri="{BB962C8B-B14F-4D97-AF65-F5344CB8AC3E}">
        <p14:creationId xmlns:p14="http://schemas.microsoft.com/office/powerpoint/2010/main" val="389211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P spid="10" grpId="0"/>
      <p:bldP spid="11" grpId="0"/>
      <p:bldP spid="12" grpId="0"/>
      <p:bldP spid="13" grpId="0" animBg="1"/>
      <p:bldP spid="14" grpId="0" animBg="1"/>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FBE3-82CE-774E-9A3F-7C0FDC08F1D5}"/>
              </a:ext>
            </a:extLst>
          </p:cNvPr>
          <p:cNvSpPr>
            <a:spLocks noGrp="1"/>
          </p:cNvSpPr>
          <p:nvPr>
            <p:ph type="title"/>
          </p:nvPr>
        </p:nvSpPr>
        <p:spPr/>
        <p:txBody>
          <a:bodyPr/>
          <a:lstStyle/>
          <a:p>
            <a:r>
              <a:rPr lang="en-VN" dirty="0"/>
              <a:t>Health financing in Vietnam</a:t>
            </a:r>
          </a:p>
        </p:txBody>
      </p:sp>
      <p:sp>
        <p:nvSpPr>
          <p:cNvPr id="3" name="Content Placeholder 2">
            <a:extLst>
              <a:ext uri="{FF2B5EF4-FFF2-40B4-BE49-F238E27FC236}">
                <a16:creationId xmlns:a16="http://schemas.microsoft.com/office/drawing/2014/main" id="{DF5BB087-2840-1B48-946D-9F1CDEBDD073}"/>
              </a:ext>
            </a:extLst>
          </p:cNvPr>
          <p:cNvSpPr>
            <a:spLocks noGrp="1"/>
          </p:cNvSpPr>
          <p:nvPr>
            <p:ph idx="1"/>
          </p:nvPr>
        </p:nvSpPr>
        <p:spPr/>
        <p:txBody>
          <a:bodyPr/>
          <a:lstStyle/>
          <a:p>
            <a:r>
              <a:rPr lang="en-VN" dirty="0"/>
              <a:t>Social Health Insurance: MUST have lower-level hospital referrals</a:t>
            </a:r>
          </a:p>
          <a:p>
            <a:r>
              <a:rPr lang="en-VN" dirty="0"/>
              <a:t>Health care funds for the poor policy</a:t>
            </a:r>
          </a:p>
          <a:p>
            <a:r>
              <a:rPr lang="en-VN" dirty="0"/>
              <a:t>High rate of out-of-pocket payments</a:t>
            </a:r>
          </a:p>
        </p:txBody>
      </p:sp>
      <p:pic>
        <p:nvPicPr>
          <p:cNvPr id="5" name="Picture 4">
            <a:extLst>
              <a:ext uri="{FF2B5EF4-FFF2-40B4-BE49-F238E27FC236}">
                <a16:creationId xmlns:a16="http://schemas.microsoft.com/office/drawing/2014/main" id="{3B0EF9F7-98C9-5E41-8B8C-967BE7A2412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228850" y="3490258"/>
            <a:ext cx="8854017" cy="2341286"/>
          </a:xfrm>
          <a:prstGeom prst="rect">
            <a:avLst/>
          </a:prstGeom>
        </p:spPr>
      </p:pic>
      <p:pic>
        <p:nvPicPr>
          <p:cNvPr id="7" name="Picture 6">
            <a:extLst>
              <a:ext uri="{FF2B5EF4-FFF2-40B4-BE49-F238E27FC236}">
                <a16:creationId xmlns:a16="http://schemas.microsoft.com/office/drawing/2014/main" id="{FA9116D1-2605-8D4F-A006-4BFCF477CC0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b="6505"/>
          <a:stretch/>
        </p:blipFill>
        <p:spPr>
          <a:xfrm>
            <a:off x="1068825" y="1813195"/>
            <a:ext cx="10054350" cy="4422506"/>
          </a:xfrm>
          <a:prstGeom prst="rect">
            <a:avLst/>
          </a:prstGeom>
        </p:spPr>
      </p:pic>
      <p:sp>
        <p:nvSpPr>
          <p:cNvPr id="8" name="Date Placeholder 7">
            <a:extLst>
              <a:ext uri="{FF2B5EF4-FFF2-40B4-BE49-F238E27FC236}">
                <a16:creationId xmlns:a16="http://schemas.microsoft.com/office/drawing/2014/main" id="{A72153EE-C8DD-7B4C-A045-379629FC8E74}"/>
              </a:ext>
            </a:extLst>
          </p:cNvPr>
          <p:cNvSpPr>
            <a:spLocks noGrp="1"/>
          </p:cNvSpPr>
          <p:nvPr>
            <p:ph type="dt" sz="half" idx="10"/>
          </p:nvPr>
        </p:nvSpPr>
        <p:spPr/>
        <p:txBody>
          <a:bodyPr/>
          <a:lstStyle/>
          <a:p>
            <a:fld id="{D09D3A76-BA7C-384C-B67B-DD821C91C8CC}" type="datetime1">
              <a:rPr lang="en-US" smtClean="0"/>
              <a:t>8/25/22</a:t>
            </a:fld>
            <a:endParaRPr lang="en-VN"/>
          </a:p>
        </p:txBody>
      </p:sp>
      <p:sp>
        <p:nvSpPr>
          <p:cNvPr id="9" name="Footer Placeholder 8">
            <a:extLst>
              <a:ext uri="{FF2B5EF4-FFF2-40B4-BE49-F238E27FC236}">
                <a16:creationId xmlns:a16="http://schemas.microsoft.com/office/drawing/2014/main" id="{3ABEB046-EBE7-7847-AF65-10138FD8DC24}"/>
              </a:ext>
            </a:extLst>
          </p:cNvPr>
          <p:cNvSpPr>
            <a:spLocks noGrp="1"/>
          </p:cNvSpPr>
          <p:nvPr>
            <p:ph type="ftr" sz="quarter" idx="11"/>
          </p:nvPr>
        </p:nvSpPr>
        <p:spPr/>
        <p:txBody>
          <a:bodyPr/>
          <a:lstStyle/>
          <a:p>
            <a:r>
              <a:rPr lang="en-US"/>
              <a:t>Hang Tran</a:t>
            </a:r>
            <a:endParaRPr lang="en-VN"/>
          </a:p>
        </p:txBody>
      </p:sp>
      <p:sp>
        <p:nvSpPr>
          <p:cNvPr id="10" name="Slide Number Placeholder 9">
            <a:extLst>
              <a:ext uri="{FF2B5EF4-FFF2-40B4-BE49-F238E27FC236}">
                <a16:creationId xmlns:a16="http://schemas.microsoft.com/office/drawing/2014/main" id="{082D1D0F-A53F-064A-9B8A-032D8FEF1622}"/>
              </a:ext>
            </a:extLst>
          </p:cNvPr>
          <p:cNvSpPr>
            <a:spLocks noGrp="1"/>
          </p:cNvSpPr>
          <p:nvPr>
            <p:ph type="sldNum" sz="quarter" idx="12"/>
          </p:nvPr>
        </p:nvSpPr>
        <p:spPr/>
        <p:txBody>
          <a:bodyPr/>
          <a:lstStyle/>
          <a:p>
            <a:fld id="{83781671-E551-5A4F-9F97-E82C52397EFF}" type="slidenum">
              <a:rPr lang="en-VN" smtClean="0"/>
              <a:t>5</a:t>
            </a:fld>
            <a:endParaRPr lang="en-VN"/>
          </a:p>
        </p:txBody>
      </p:sp>
    </p:spTree>
    <p:extLst>
      <p:ext uri="{BB962C8B-B14F-4D97-AF65-F5344CB8AC3E}">
        <p14:creationId xmlns:p14="http://schemas.microsoft.com/office/powerpoint/2010/main" val="196047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16F1DC1-D931-5948-8C0D-60A46AB1228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830088" y="1094775"/>
            <a:ext cx="8824660" cy="5075407"/>
          </a:xfrm>
        </p:spPr>
      </p:pic>
      <p:sp>
        <p:nvSpPr>
          <p:cNvPr id="6" name="Date Placeholder 5">
            <a:extLst>
              <a:ext uri="{FF2B5EF4-FFF2-40B4-BE49-F238E27FC236}">
                <a16:creationId xmlns:a16="http://schemas.microsoft.com/office/drawing/2014/main" id="{49716575-8364-0442-948D-DDE3FB6F7F29}"/>
              </a:ext>
            </a:extLst>
          </p:cNvPr>
          <p:cNvSpPr>
            <a:spLocks noGrp="1"/>
          </p:cNvSpPr>
          <p:nvPr>
            <p:ph type="dt" sz="half" idx="10"/>
          </p:nvPr>
        </p:nvSpPr>
        <p:spPr/>
        <p:txBody>
          <a:bodyPr/>
          <a:lstStyle/>
          <a:p>
            <a:fld id="{D303902F-E1A5-5442-B034-AAA4E6AFE947}" type="datetime1">
              <a:rPr lang="en-US" smtClean="0"/>
              <a:t>8/25/22</a:t>
            </a:fld>
            <a:endParaRPr lang="en-VN"/>
          </a:p>
        </p:txBody>
      </p:sp>
      <p:sp>
        <p:nvSpPr>
          <p:cNvPr id="7" name="Footer Placeholder 6">
            <a:extLst>
              <a:ext uri="{FF2B5EF4-FFF2-40B4-BE49-F238E27FC236}">
                <a16:creationId xmlns:a16="http://schemas.microsoft.com/office/drawing/2014/main" id="{1BBFFBA3-85BB-5548-886E-BD21076739C5}"/>
              </a:ext>
            </a:extLst>
          </p:cNvPr>
          <p:cNvSpPr>
            <a:spLocks noGrp="1"/>
          </p:cNvSpPr>
          <p:nvPr>
            <p:ph type="ftr" sz="quarter" idx="11"/>
          </p:nvPr>
        </p:nvSpPr>
        <p:spPr/>
        <p:txBody>
          <a:bodyPr/>
          <a:lstStyle/>
          <a:p>
            <a:r>
              <a:rPr lang="en-US"/>
              <a:t>Hang Tran</a:t>
            </a:r>
            <a:endParaRPr lang="en-VN"/>
          </a:p>
        </p:txBody>
      </p:sp>
      <p:sp>
        <p:nvSpPr>
          <p:cNvPr id="8" name="Slide Number Placeholder 7">
            <a:extLst>
              <a:ext uri="{FF2B5EF4-FFF2-40B4-BE49-F238E27FC236}">
                <a16:creationId xmlns:a16="http://schemas.microsoft.com/office/drawing/2014/main" id="{FF574EAA-5E4C-3841-84EC-1B425DFBC27D}"/>
              </a:ext>
            </a:extLst>
          </p:cNvPr>
          <p:cNvSpPr>
            <a:spLocks noGrp="1"/>
          </p:cNvSpPr>
          <p:nvPr>
            <p:ph type="sldNum" sz="quarter" idx="12"/>
          </p:nvPr>
        </p:nvSpPr>
        <p:spPr/>
        <p:txBody>
          <a:bodyPr/>
          <a:lstStyle/>
          <a:p>
            <a:fld id="{83781671-E551-5A4F-9F97-E82C52397EFF}" type="slidenum">
              <a:rPr lang="en-VN" smtClean="0"/>
              <a:t>6</a:t>
            </a:fld>
            <a:endParaRPr lang="en-VN"/>
          </a:p>
        </p:txBody>
      </p:sp>
    </p:spTree>
    <p:extLst>
      <p:ext uri="{BB962C8B-B14F-4D97-AF65-F5344CB8AC3E}">
        <p14:creationId xmlns:p14="http://schemas.microsoft.com/office/powerpoint/2010/main" val="167188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CB45CEE-F005-D448-B528-EB7D0D87F5B6}"/>
              </a:ext>
            </a:extLst>
          </p:cNvPr>
          <p:cNvPicPr>
            <a:picLocks noGrp="1" noChangeAspect="1"/>
          </p:cNvPicPr>
          <p:nvPr>
            <p:ph idx="1"/>
          </p:nvPr>
        </p:nvPicPr>
        <p:blipFill rotWithShape="1">
          <a:blip r:embed="rId3"/>
          <a:srcRect b="14960"/>
          <a:stretch/>
        </p:blipFill>
        <p:spPr>
          <a:xfrm>
            <a:off x="1350959" y="1075806"/>
            <a:ext cx="9490082" cy="5199684"/>
          </a:xfrm>
        </p:spPr>
      </p:pic>
      <p:sp>
        <p:nvSpPr>
          <p:cNvPr id="12" name="Date Placeholder 11">
            <a:extLst>
              <a:ext uri="{FF2B5EF4-FFF2-40B4-BE49-F238E27FC236}">
                <a16:creationId xmlns:a16="http://schemas.microsoft.com/office/drawing/2014/main" id="{F33F0D78-EEE8-C147-B6F1-08D1C6CA354C}"/>
              </a:ext>
            </a:extLst>
          </p:cNvPr>
          <p:cNvSpPr>
            <a:spLocks noGrp="1"/>
          </p:cNvSpPr>
          <p:nvPr>
            <p:ph type="dt" sz="half" idx="10"/>
          </p:nvPr>
        </p:nvSpPr>
        <p:spPr/>
        <p:txBody>
          <a:bodyPr/>
          <a:lstStyle/>
          <a:p>
            <a:fld id="{4EC1C39E-2200-A942-8531-1A078389A44F}" type="datetime1">
              <a:rPr lang="en-US" smtClean="0"/>
              <a:t>8/25/22</a:t>
            </a:fld>
            <a:endParaRPr lang="en-VN"/>
          </a:p>
        </p:txBody>
      </p:sp>
      <p:sp>
        <p:nvSpPr>
          <p:cNvPr id="13" name="Footer Placeholder 12">
            <a:extLst>
              <a:ext uri="{FF2B5EF4-FFF2-40B4-BE49-F238E27FC236}">
                <a16:creationId xmlns:a16="http://schemas.microsoft.com/office/drawing/2014/main" id="{8E2F3647-746A-9046-829E-7B405BA1C321}"/>
              </a:ext>
            </a:extLst>
          </p:cNvPr>
          <p:cNvSpPr>
            <a:spLocks noGrp="1"/>
          </p:cNvSpPr>
          <p:nvPr>
            <p:ph type="ftr" sz="quarter" idx="11"/>
          </p:nvPr>
        </p:nvSpPr>
        <p:spPr/>
        <p:txBody>
          <a:bodyPr/>
          <a:lstStyle/>
          <a:p>
            <a:r>
              <a:rPr lang="en-US"/>
              <a:t>Hang Tran</a:t>
            </a:r>
            <a:endParaRPr lang="en-VN"/>
          </a:p>
        </p:txBody>
      </p:sp>
      <p:sp>
        <p:nvSpPr>
          <p:cNvPr id="14" name="Slide Number Placeholder 13">
            <a:extLst>
              <a:ext uri="{FF2B5EF4-FFF2-40B4-BE49-F238E27FC236}">
                <a16:creationId xmlns:a16="http://schemas.microsoft.com/office/drawing/2014/main" id="{88C70A5A-0AAC-604A-8C2F-F4E3033E4E0A}"/>
              </a:ext>
            </a:extLst>
          </p:cNvPr>
          <p:cNvSpPr>
            <a:spLocks noGrp="1"/>
          </p:cNvSpPr>
          <p:nvPr>
            <p:ph type="sldNum" sz="quarter" idx="12"/>
          </p:nvPr>
        </p:nvSpPr>
        <p:spPr/>
        <p:txBody>
          <a:bodyPr/>
          <a:lstStyle/>
          <a:p>
            <a:fld id="{83781671-E551-5A4F-9F97-E82C52397EFF}" type="slidenum">
              <a:rPr lang="en-VN" smtClean="0"/>
              <a:t>7</a:t>
            </a:fld>
            <a:endParaRPr lang="en-VN"/>
          </a:p>
        </p:txBody>
      </p:sp>
    </p:spTree>
    <p:extLst>
      <p:ext uri="{BB962C8B-B14F-4D97-AF65-F5344CB8AC3E}">
        <p14:creationId xmlns:p14="http://schemas.microsoft.com/office/powerpoint/2010/main" val="2687092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1E44-654D-5C4E-B014-067E796A3067}"/>
              </a:ext>
            </a:extLst>
          </p:cNvPr>
          <p:cNvSpPr>
            <a:spLocks noGrp="1"/>
          </p:cNvSpPr>
          <p:nvPr>
            <p:ph type="title"/>
          </p:nvPr>
        </p:nvSpPr>
        <p:spPr/>
        <p:txBody>
          <a:bodyPr/>
          <a:lstStyle/>
          <a:p>
            <a:r>
              <a:rPr lang="en-VN" dirty="0"/>
              <a:t>Healthcare workers</a:t>
            </a:r>
          </a:p>
        </p:txBody>
      </p:sp>
      <p:pic>
        <p:nvPicPr>
          <p:cNvPr id="14" name="Content Placeholder 13">
            <a:extLst>
              <a:ext uri="{FF2B5EF4-FFF2-40B4-BE49-F238E27FC236}">
                <a16:creationId xmlns:a16="http://schemas.microsoft.com/office/drawing/2014/main" id="{174E38D0-B805-6D4F-A81E-23364A14B9C8}"/>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925773" y="1745674"/>
            <a:ext cx="8920813" cy="4585348"/>
          </a:xfrm>
        </p:spPr>
      </p:pic>
      <p:sp>
        <p:nvSpPr>
          <p:cNvPr id="15" name="Date Placeholder 14">
            <a:extLst>
              <a:ext uri="{FF2B5EF4-FFF2-40B4-BE49-F238E27FC236}">
                <a16:creationId xmlns:a16="http://schemas.microsoft.com/office/drawing/2014/main" id="{F83767D7-4FC9-534D-A2D8-25E68810049F}"/>
              </a:ext>
            </a:extLst>
          </p:cNvPr>
          <p:cNvSpPr>
            <a:spLocks noGrp="1"/>
          </p:cNvSpPr>
          <p:nvPr>
            <p:ph type="dt" sz="half" idx="10"/>
          </p:nvPr>
        </p:nvSpPr>
        <p:spPr/>
        <p:txBody>
          <a:bodyPr/>
          <a:lstStyle/>
          <a:p>
            <a:fld id="{C0DBAC41-872C-DE44-956A-A9B5F48A269B}" type="datetime1">
              <a:rPr lang="en-US" smtClean="0"/>
              <a:t>8/25/22</a:t>
            </a:fld>
            <a:endParaRPr lang="en-VN"/>
          </a:p>
        </p:txBody>
      </p:sp>
      <p:sp>
        <p:nvSpPr>
          <p:cNvPr id="16" name="Footer Placeholder 15">
            <a:extLst>
              <a:ext uri="{FF2B5EF4-FFF2-40B4-BE49-F238E27FC236}">
                <a16:creationId xmlns:a16="http://schemas.microsoft.com/office/drawing/2014/main" id="{ECAFBA63-1877-CA4E-9207-8C68450765AC}"/>
              </a:ext>
            </a:extLst>
          </p:cNvPr>
          <p:cNvSpPr>
            <a:spLocks noGrp="1"/>
          </p:cNvSpPr>
          <p:nvPr>
            <p:ph type="ftr" sz="quarter" idx="11"/>
          </p:nvPr>
        </p:nvSpPr>
        <p:spPr/>
        <p:txBody>
          <a:bodyPr/>
          <a:lstStyle/>
          <a:p>
            <a:r>
              <a:rPr lang="en-US"/>
              <a:t>Hang Tran</a:t>
            </a:r>
            <a:endParaRPr lang="en-VN"/>
          </a:p>
        </p:txBody>
      </p:sp>
      <p:sp>
        <p:nvSpPr>
          <p:cNvPr id="17" name="Slide Number Placeholder 16">
            <a:extLst>
              <a:ext uri="{FF2B5EF4-FFF2-40B4-BE49-F238E27FC236}">
                <a16:creationId xmlns:a16="http://schemas.microsoft.com/office/drawing/2014/main" id="{5577A22D-4492-C540-A107-BEB6D172878D}"/>
              </a:ext>
            </a:extLst>
          </p:cNvPr>
          <p:cNvSpPr>
            <a:spLocks noGrp="1"/>
          </p:cNvSpPr>
          <p:nvPr>
            <p:ph type="sldNum" sz="quarter" idx="12"/>
          </p:nvPr>
        </p:nvSpPr>
        <p:spPr/>
        <p:txBody>
          <a:bodyPr/>
          <a:lstStyle/>
          <a:p>
            <a:fld id="{83781671-E551-5A4F-9F97-E82C52397EFF}" type="slidenum">
              <a:rPr lang="en-VN" smtClean="0"/>
              <a:t>8</a:t>
            </a:fld>
            <a:endParaRPr lang="en-VN"/>
          </a:p>
        </p:txBody>
      </p:sp>
    </p:spTree>
    <p:extLst>
      <p:ext uri="{BB962C8B-B14F-4D97-AF65-F5344CB8AC3E}">
        <p14:creationId xmlns:p14="http://schemas.microsoft.com/office/powerpoint/2010/main" val="409136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A76B-5763-BF44-9510-6FBFC5F738DD}"/>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30FA0FCE-0B53-D34D-9FE5-B9C42B06543C}"/>
              </a:ext>
            </a:extLst>
          </p:cNvPr>
          <p:cNvPicPr>
            <a:picLocks noGrp="1" noChangeAspect="1"/>
          </p:cNvPicPr>
          <p:nvPr>
            <p:ph idx="1"/>
          </p:nvPr>
        </p:nvPicPr>
        <p:blipFill rotWithShape="1">
          <a:blip r:embed="rId3"/>
          <a:srcRect b="14843"/>
          <a:stretch/>
        </p:blipFill>
        <p:spPr>
          <a:xfrm>
            <a:off x="1109133" y="901700"/>
            <a:ext cx="8521315" cy="5391585"/>
          </a:xfrm>
        </p:spPr>
      </p:pic>
      <p:sp>
        <p:nvSpPr>
          <p:cNvPr id="6" name="Date Placeholder 5">
            <a:extLst>
              <a:ext uri="{FF2B5EF4-FFF2-40B4-BE49-F238E27FC236}">
                <a16:creationId xmlns:a16="http://schemas.microsoft.com/office/drawing/2014/main" id="{3954248C-AF64-B54E-9D84-28E8CFE19AA3}"/>
              </a:ext>
            </a:extLst>
          </p:cNvPr>
          <p:cNvSpPr>
            <a:spLocks noGrp="1"/>
          </p:cNvSpPr>
          <p:nvPr>
            <p:ph type="dt" sz="half" idx="10"/>
          </p:nvPr>
        </p:nvSpPr>
        <p:spPr/>
        <p:txBody>
          <a:bodyPr/>
          <a:lstStyle/>
          <a:p>
            <a:fld id="{97440867-E878-F04F-A511-2ED85CB20E4E}" type="datetime1">
              <a:rPr lang="en-US" smtClean="0"/>
              <a:t>8/25/22</a:t>
            </a:fld>
            <a:endParaRPr lang="en-VN"/>
          </a:p>
        </p:txBody>
      </p:sp>
      <p:sp>
        <p:nvSpPr>
          <p:cNvPr id="7" name="Footer Placeholder 6">
            <a:extLst>
              <a:ext uri="{FF2B5EF4-FFF2-40B4-BE49-F238E27FC236}">
                <a16:creationId xmlns:a16="http://schemas.microsoft.com/office/drawing/2014/main" id="{DC497F3E-E677-7C4E-B977-A216450B4DB4}"/>
              </a:ext>
            </a:extLst>
          </p:cNvPr>
          <p:cNvSpPr>
            <a:spLocks noGrp="1"/>
          </p:cNvSpPr>
          <p:nvPr>
            <p:ph type="ftr" sz="quarter" idx="11"/>
          </p:nvPr>
        </p:nvSpPr>
        <p:spPr/>
        <p:txBody>
          <a:bodyPr/>
          <a:lstStyle/>
          <a:p>
            <a:r>
              <a:rPr lang="en-US"/>
              <a:t>Hang Tran</a:t>
            </a:r>
            <a:endParaRPr lang="en-VN"/>
          </a:p>
        </p:txBody>
      </p:sp>
      <p:sp>
        <p:nvSpPr>
          <p:cNvPr id="8" name="Slide Number Placeholder 7">
            <a:extLst>
              <a:ext uri="{FF2B5EF4-FFF2-40B4-BE49-F238E27FC236}">
                <a16:creationId xmlns:a16="http://schemas.microsoft.com/office/drawing/2014/main" id="{FD3030A2-C8E0-4544-ABBA-F2667E337697}"/>
              </a:ext>
            </a:extLst>
          </p:cNvPr>
          <p:cNvSpPr>
            <a:spLocks noGrp="1"/>
          </p:cNvSpPr>
          <p:nvPr>
            <p:ph type="sldNum" sz="quarter" idx="12"/>
          </p:nvPr>
        </p:nvSpPr>
        <p:spPr/>
        <p:txBody>
          <a:bodyPr/>
          <a:lstStyle/>
          <a:p>
            <a:fld id="{83781671-E551-5A4F-9F97-E82C52397EFF}" type="slidenum">
              <a:rPr lang="en-VN" smtClean="0"/>
              <a:t>9</a:t>
            </a:fld>
            <a:endParaRPr lang="en-VN"/>
          </a:p>
        </p:txBody>
      </p:sp>
    </p:spTree>
    <p:extLst>
      <p:ext uri="{BB962C8B-B14F-4D97-AF65-F5344CB8AC3E}">
        <p14:creationId xmlns:p14="http://schemas.microsoft.com/office/powerpoint/2010/main" val="2023554771"/>
      </p:ext>
    </p:extLst>
  </p:cSld>
  <p:clrMapOvr>
    <a:masterClrMapping/>
  </p:clrMapOvr>
</p:sld>
</file>

<file path=ppt/theme/theme1.xml><?xml version="1.0" encoding="utf-8"?>
<a:theme xmlns:a="http://schemas.openxmlformats.org/drawingml/2006/main" name="Designed template">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2400" b="0" i="0" u="none" strike="noStrike" cap="none" normalizeH="0" baseline="0" smtClean="0">
            <a:ln>
              <a:noFill/>
            </a:ln>
            <a:solidFill>
              <a:schemeClr val="tx1"/>
            </a:solidFill>
            <a:effectLst/>
            <a:latin typeface="Times" charset="0"/>
          </a:defRPr>
        </a:defPPr>
      </a:lstStyle>
    </a:ln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ki_template_eng_2</Template>
  <TotalTime>2080</TotalTime>
  <Words>2004</Words>
  <Application>Microsoft Macintosh PowerPoint</Application>
  <PresentationFormat>Widescreen</PresentationFormat>
  <Paragraphs>240</Paragraphs>
  <Slides>26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vt:lpstr>
      <vt:lpstr>Wingdings</vt:lpstr>
      <vt:lpstr>Designed template</vt:lpstr>
      <vt:lpstr>Child health in Vietnam –  history, present and future perspectives</vt:lpstr>
      <vt:lpstr>Vietnam – fast facts</vt:lpstr>
      <vt:lpstr>History of the healthcare system</vt:lpstr>
      <vt:lpstr>Healthcare system organization</vt:lpstr>
      <vt:lpstr>Health financing in Vietnam</vt:lpstr>
      <vt:lpstr>PowerPoint Presentation</vt:lpstr>
      <vt:lpstr>PowerPoint Presentation</vt:lpstr>
      <vt:lpstr>Healthcare workers</vt:lpstr>
      <vt:lpstr>PowerPoint Presentation</vt:lpstr>
      <vt:lpstr>Trends of population proportion (1989 – 2050)</vt:lpstr>
      <vt:lpstr>Under 5 mortality rate in Vietnam (1964 – 2020)</vt:lpstr>
      <vt:lpstr>PowerPoint Presentation</vt:lpstr>
      <vt:lpstr>Neonaltal mortality rate in Vietnam (1974 - 2020)</vt:lpstr>
      <vt:lpstr>Cause of death</vt:lpstr>
      <vt:lpstr>Accidents, injuries and reoccurrence of some infectious diseases can be prevented with vaccination </vt:lpstr>
      <vt:lpstr>Influencing factors for childhealth system</vt:lpstr>
      <vt:lpstr>Pediatric hospital network</vt:lpstr>
      <vt:lpstr>Human resourse</vt:lpstr>
      <vt:lpstr>PowerPoint Presentation</vt:lpstr>
      <vt:lpstr>Summary of the current vietnamese childhealth system</vt:lpstr>
      <vt:lpstr>Direction towards SDGs 2030 and more</vt:lpstr>
      <vt:lpstr>Interventions to reduce neonatal mortality</vt:lpstr>
      <vt:lpstr>Interventions to reduce under five mortality</vt:lpstr>
      <vt:lpstr>Expanding pediatric care network</vt:lpstr>
      <vt:lpstr>Pediatric staff training</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health in Vietnam –  history, present and future perspectives</dc:title>
  <dc:creator>Microsoft Office User</dc:creator>
  <cp:lastModifiedBy>Microsoft Office User</cp:lastModifiedBy>
  <cp:revision>1</cp:revision>
  <dcterms:created xsi:type="dcterms:W3CDTF">2022-08-23T08:54:07Z</dcterms:created>
  <dcterms:modified xsi:type="dcterms:W3CDTF">2022-08-24T19:34:08Z</dcterms:modified>
</cp:coreProperties>
</file>