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4"/>
  </p:sldMasterIdLst>
  <p:notesMasterIdLst>
    <p:notesMasterId r:id="rId14"/>
  </p:notesMasterIdLst>
  <p:handoutMasterIdLst>
    <p:handoutMasterId r:id="rId15"/>
  </p:handoutMasterIdLst>
  <p:sldIdLst>
    <p:sldId id="256" r:id="rId5"/>
    <p:sldId id="258" r:id="rId6"/>
    <p:sldId id="260" r:id="rId7"/>
    <p:sldId id="261" r:id="rId8"/>
    <p:sldId id="264" r:id="rId9"/>
    <p:sldId id="263" r:id="rId10"/>
    <p:sldId id="266" r:id="rId11"/>
    <p:sldId id="262" r:id="rId12"/>
    <p:sldId id="265" r:id="rId13"/>
  </p:sldIdLst>
  <p:sldSz cx="9144000" cy="5143500" type="screen16x9"/>
  <p:notesSz cx="6858000" cy="9144000"/>
  <p:defaultTextStyle>
    <a:defPPr>
      <a:defRPr lang="sv-SE"/>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622">
          <p15:clr>
            <a:srgbClr val="A4A3A4"/>
          </p15:clr>
        </p15:guide>
        <p15:guide id="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827" autoAdjust="0"/>
    <p:restoredTop sz="86357" autoAdjust="0"/>
  </p:normalViewPr>
  <p:slideViewPr>
    <p:cSldViewPr>
      <p:cViewPr>
        <p:scale>
          <a:sx n="114" d="100"/>
          <a:sy n="114" d="100"/>
        </p:scale>
        <p:origin x="8" y="464"/>
      </p:cViewPr>
      <p:guideLst>
        <p:guide orient="horz" pos="622"/>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96" d="100"/>
          <a:sy n="96" d="100"/>
        </p:scale>
        <p:origin x="355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5F6D95-7AB1-0646-ADE7-E6F15D9A01D6}" type="doc">
      <dgm:prSet loTypeId="urn:microsoft.com/office/officeart/2005/8/layout/lProcess1" loCatId="" qsTypeId="urn:microsoft.com/office/officeart/2005/8/quickstyle/simple1" qsCatId="simple" csTypeId="urn:microsoft.com/office/officeart/2005/8/colors/accent1_2" csCatId="accent1" phldr="1"/>
      <dgm:spPr/>
      <dgm:t>
        <a:bodyPr/>
        <a:lstStyle/>
        <a:p>
          <a:endParaRPr lang="en-US"/>
        </a:p>
      </dgm:t>
    </dgm:pt>
    <dgm:pt modelId="{D057507E-389F-DF4C-BB63-DAC7A0FF3C94}">
      <dgm:prSet phldrT="[Text]"/>
      <dgm:spPr/>
      <dgm:t>
        <a:bodyPr/>
        <a:lstStyle/>
        <a:p>
          <a:pPr>
            <a:buNone/>
          </a:pPr>
          <a:r>
            <a:rPr lang="en-US" b="0" dirty="0"/>
            <a:t>Objective 1: </a:t>
          </a:r>
          <a:r>
            <a:rPr lang="en-US" u="sng" dirty="0"/>
            <a:t>Determine the availability of WASH services in healthcare facilities in Bauchi and Adamawa states. </a:t>
          </a:r>
          <a:endParaRPr lang="en-US" dirty="0"/>
        </a:p>
      </dgm:t>
    </dgm:pt>
    <dgm:pt modelId="{9D05F298-FAA1-CF40-92FA-4A641ACD71CC}" type="parTrans" cxnId="{6EC3E748-CDC8-AC44-8D43-48EB9775F305}">
      <dgm:prSet/>
      <dgm:spPr/>
      <dgm:t>
        <a:bodyPr/>
        <a:lstStyle/>
        <a:p>
          <a:endParaRPr lang="en-US"/>
        </a:p>
      </dgm:t>
    </dgm:pt>
    <dgm:pt modelId="{43BFF2D8-2537-2C42-8E91-3AD6EACB141D}" type="sibTrans" cxnId="{6EC3E748-CDC8-AC44-8D43-48EB9775F305}">
      <dgm:prSet/>
      <dgm:spPr/>
      <dgm:t>
        <a:bodyPr/>
        <a:lstStyle/>
        <a:p>
          <a:endParaRPr lang="en-US"/>
        </a:p>
      </dgm:t>
    </dgm:pt>
    <dgm:pt modelId="{F3A7158B-4A67-724D-9ABF-7A006608189E}">
      <dgm:prSet phldrT="[Text]"/>
      <dgm:spPr/>
      <dgm:t>
        <a:bodyPr/>
        <a:lstStyle/>
        <a:p>
          <a:pPr>
            <a:buClr>
              <a:schemeClr val="tx1"/>
            </a:buClr>
            <a:buFont typeface="Wingdings" pitchFamily="2" charset="2"/>
            <a:buChar char="§"/>
          </a:pPr>
          <a:r>
            <a:rPr lang="en-US" dirty="0"/>
            <a:t>Calculation Table 3: </a:t>
          </a:r>
          <a:r>
            <a:rPr lang="en-US" i="1" dirty="0"/>
            <a:t>Core Questions and Indicators for Monitoring WASH in Health Care Facilities in the Sustainable Development Goals</a:t>
          </a:r>
          <a:r>
            <a:rPr lang="en-US" dirty="0"/>
            <a:t> manual (STATA)</a:t>
          </a:r>
        </a:p>
      </dgm:t>
    </dgm:pt>
    <dgm:pt modelId="{6AFABF40-4E27-E94A-9111-3154AA208822}" type="parTrans" cxnId="{E191C195-D9FE-9244-AFB5-9534A83EBF54}">
      <dgm:prSet/>
      <dgm:spPr/>
      <dgm:t>
        <a:bodyPr/>
        <a:lstStyle/>
        <a:p>
          <a:endParaRPr lang="en-US"/>
        </a:p>
      </dgm:t>
    </dgm:pt>
    <dgm:pt modelId="{8EB49200-D95F-CA40-9634-929F214BAED2}" type="sibTrans" cxnId="{E191C195-D9FE-9244-AFB5-9534A83EBF54}">
      <dgm:prSet/>
      <dgm:spPr/>
      <dgm:t>
        <a:bodyPr/>
        <a:lstStyle/>
        <a:p>
          <a:endParaRPr lang="en-US"/>
        </a:p>
      </dgm:t>
    </dgm:pt>
    <dgm:pt modelId="{20E9ABAE-2B9B-FF44-BA8E-2EF82788C1F0}">
      <dgm:prSet phldrT="[Text]"/>
      <dgm:spPr/>
      <dgm:t>
        <a:bodyPr/>
        <a:lstStyle/>
        <a:p>
          <a:pPr>
            <a:buClr>
              <a:schemeClr val="tx1"/>
            </a:buClr>
            <a:buFont typeface="Wingdings" pitchFamily="2" charset="2"/>
            <a:buChar char="§"/>
          </a:pPr>
          <a:r>
            <a:rPr lang="en-US" dirty="0"/>
            <a:t>Remainder: measures of central tendency</a:t>
          </a:r>
        </a:p>
      </dgm:t>
    </dgm:pt>
    <dgm:pt modelId="{635FF2D4-44E8-CC4F-AE3E-99AF076973AD}" type="parTrans" cxnId="{4ABF444F-B5B9-6642-BB97-58CDE8D58115}">
      <dgm:prSet/>
      <dgm:spPr/>
      <dgm:t>
        <a:bodyPr/>
        <a:lstStyle/>
        <a:p>
          <a:endParaRPr lang="en-US"/>
        </a:p>
      </dgm:t>
    </dgm:pt>
    <dgm:pt modelId="{1DCDCE99-977F-2249-BAC0-FFAAC258644F}" type="sibTrans" cxnId="{4ABF444F-B5B9-6642-BB97-58CDE8D58115}">
      <dgm:prSet/>
      <dgm:spPr/>
      <dgm:t>
        <a:bodyPr/>
        <a:lstStyle/>
        <a:p>
          <a:endParaRPr lang="en-US"/>
        </a:p>
      </dgm:t>
    </dgm:pt>
    <dgm:pt modelId="{176CF471-A2A5-D148-88D6-E44B7A684B1B}">
      <dgm:prSet phldrT="[Text]"/>
      <dgm:spPr/>
      <dgm:t>
        <a:bodyPr/>
        <a:lstStyle/>
        <a:p>
          <a:pPr>
            <a:buNone/>
          </a:pPr>
          <a:r>
            <a:rPr lang="en-US" b="0" dirty="0"/>
            <a:t>Objective 2</a:t>
          </a:r>
          <a:r>
            <a:rPr lang="en-US" dirty="0"/>
            <a:t>: </a:t>
          </a:r>
          <a:r>
            <a:rPr lang="en-US" u="sng" dirty="0"/>
            <a:t>Understand what characteristics are associated with the availability of WASH in healthcare facilities in Bauchi and Adamawa states. </a:t>
          </a:r>
          <a:endParaRPr lang="en-US" dirty="0"/>
        </a:p>
      </dgm:t>
    </dgm:pt>
    <dgm:pt modelId="{A69F5761-4FA3-5341-B75E-FFF0368DD0E7}" type="parTrans" cxnId="{CC3CB21E-96BB-024C-88C3-E4178553260E}">
      <dgm:prSet/>
      <dgm:spPr/>
      <dgm:t>
        <a:bodyPr/>
        <a:lstStyle/>
        <a:p>
          <a:endParaRPr lang="en-US"/>
        </a:p>
      </dgm:t>
    </dgm:pt>
    <dgm:pt modelId="{E932B31E-963D-0E40-8692-22E4E7C74907}" type="sibTrans" cxnId="{CC3CB21E-96BB-024C-88C3-E4178553260E}">
      <dgm:prSet/>
      <dgm:spPr/>
      <dgm:t>
        <a:bodyPr/>
        <a:lstStyle/>
        <a:p>
          <a:endParaRPr lang="en-US"/>
        </a:p>
      </dgm:t>
    </dgm:pt>
    <dgm:pt modelId="{C45AE2FF-8C53-284D-B037-34D97A586DE9}">
      <dgm:prSet phldrT="[Text]"/>
      <dgm:spPr/>
      <dgm:t>
        <a:bodyPr/>
        <a:lstStyle/>
        <a:p>
          <a:pPr>
            <a:buFont typeface="Wingdings" pitchFamily="2" charset="2"/>
            <a:buChar char="§"/>
          </a:pPr>
          <a:r>
            <a:rPr lang="en-US" dirty="0"/>
            <a:t>Chi Square Test</a:t>
          </a:r>
        </a:p>
      </dgm:t>
    </dgm:pt>
    <dgm:pt modelId="{BAE5DFE8-C70D-F64B-8C4B-8AA6933E285E}" type="parTrans" cxnId="{1B65C8E7-5049-7B4F-A528-0EEF47BFDBA7}">
      <dgm:prSet/>
      <dgm:spPr/>
      <dgm:t>
        <a:bodyPr/>
        <a:lstStyle/>
        <a:p>
          <a:endParaRPr lang="en-US"/>
        </a:p>
      </dgm:t>
    </dgm:pt>
    <dgm:pt modelId="{32F3C162-5A80-2E40-A2B5-1DE5A576482F}" type="sibTrans" cxnId="{1B65C8E7-5049-7B4F-A528-0EEF47BFDBA7}">
      <dgm:prSet/>
      <dgm:spPr/>
      <dgm:t>
        <a:bodyPr/>
        <a:lstStyle/>
        <a:p>
          <a:endParaRPr lang="en-US"/>
        </a:p>
      </dgm:t>
    </dgm:pt>
    <dgm:pt modelId="{3AE762AA-A125-4346-9CAD-E6F3B92B7D6D}">
      <dgm:prSet phldrT="[Text]"/>
      <dgm:spPr/>
      <dgm:t>
        <a:bodyPr/>
        <a:lstStyle/>
        <a:p>
          <a:pPr>
            <a:buFont typeface="Wingdings" pitchFamily="2" charset="2"/>
            <a:buChar char="§"/>
          </a:pPr>
          <a:r>
            <a:rPr lang="en-US" dirty="0"/>
            <a:t>Univariable Regression</a:t>
          </a:r>
        </a:p>
      </dgm:t>
    </dgm:pt>
    <dgm:pt modelId="{080115DA-3523-8D4E-BFB4-0AD68CBEF346}" type="parTrans" cxnId="{A3E585C8-4D17-4543-B63B-7325F9F497C3}">
      <dgm:prSet/>
      <dgm:spPr/>
      <dgm:t>
        <a:bodyPr/>
        <a:lstStyle/>
        <a:p>
          <a:endParaRPr lang="en-US"/>
        </a:p>
      </dgm:t>
    </dgm:pt>
    <dgm:pt modelId="{C2384792-A289-5D49-AA55-0E056995629A}" type="sibTrans" cxnId="{A3E585C8-4D17-4543-B63B-7325F9F497C3}">
      <dgm:prSet/>
      <dgm:spPr/>
      <dgm:t>
        <a:bodyPr/>
        <a:lstStyle/>
        <a:p>
          <a:endParaRPr lang="en-US"/>
        </a:p>
      </dgm:t>
    </dgm:pt>
    <dgm:pt modelId="{1F33BDCB-D243-AE4E-92D7-4F4D9CA5A178}">
      <dgm:prSet phldrT="[Text]"/>
      <dgm:spPr/>
      <dgm:t>
        <a:bodyPr/>
        <a:lstStyle/>
        <a:p>
          <a:pPr>
            <a:buClr>
              <a:schemeClr val="tx1"/>
            </a:buClr>
            <a:buFont typeface="Wingdings" pitchFamily="2" charset="2"/>
            <a:buChar char="§"/>
          </a:pPr>
          <a:r>
            <a:rPr lang="en-US" dirty="0"/>
            <a:t>Stratification: 4 explanatory variables (STATA)</a:t>
          </a:r>
        </a:p>
      </dgm:t>
    </dgm:pt>
    <dgm:pt modelId="{A918157A-A025-AB4D-AAF1-020758E42AB9}" type="parTrans" cxnId="{1620359C-A976-E540-9E90-74DDFEB2FFBE}">
      <dgm:prSet/>
      <dgm:spPr/>
      <dgm:t>
        <a:bodyPr/>
        <a:lstStyle/>
        <a:p>
          <a:endParaRPr lang="en-US"/>
        </a:p>
      </dgm:t>
    </dgm:pt>
    <dgm:pt modelId="{507B7813-63E7-524C-AAF4-604DC11C6B6B}" type="sibTrans" cxnId="{1620359C-A976-E540-9E90-74DDFEB2FFBE}">
      <dgm:prSet/>
      <dgm:spPr/>
      <dgm:t>
        <a:bodyPr/>
        <a:lstStyle/>
        <a:p>
          <a:endParaRPr lang="en-US"/>
        </a:p>
      </dgm:t>
    </dgm:pt>
    <dgm:pt modelId="{CFC1EBEF-F64A-EB4A-A484-D0510F321899}" type="pres">
      <dgm:prSet presAssocID="{405F6D95-7AB1-0646-ADE7-E6F15D9A01D6}" presName="Name0" presStyleCnt="0">
        <dgm:presLayoutVars>
          <dgm:dir/>
          <dgm:animLvl val="lvl"/>
          <dgm:resizeHandles val="exact"/>
        </dgm:presLayoutVars>
      </dgm:prSet>
      <dgm:spPr/>
    </dgm:pt>
    <dgm:pt modelId="{2F3C53E6-561C-4141-99D3-66F0072A94E3}" type="pres">
      <dgm:prSet presAssocID="{D057507E-389F-DF4C-BB63-DAC7A0FF3C94}" presName="vertFlow" presStyleCnt="0"/>
      <dgm:spPr/>
    </dgm:pt>
    <dgm:pt modelId="{9701DFE5-7BB0-5944-B07A-3439026201B6}" type="pres">
      <dgm:prSet presAssocID="{D057507E-389F-DF4C-BB63-DAC7A0FF3C94}" presName="header" presStyleLbl="node1" presStyleIdx="0" presStyleCnt="2"/>
      <dgm:spPr/>
    </dgm:pt>
    <dgm:pt modelId="{2C3ADBAD-0D66-C84A-9F64-FCF81E48E30E}" type="pres">
      <dgm:prSet presAssocID="{6AFABF40-4E27-E94A-9111-3154AA208822}" presName="parTrans" presStyleLbl="sibTrans2D1" presStyleIdx="0" presStyleCnt="5"/>
      <dgm:spPr/>
    </dgm:pt>
    <dgm:pt modelId="{A9515EE1-FD4C-0A41-BEB4-95EE7C8EE728}" type="pres">
      <dgm:prSet presAssocID="{F3A7158B-4A67-724D-9ABF-7A006608189E}" presName="child" presStyleLbl="alignAccFollowNode1" presStyleIdx="0" presStyleCnt="5">
        <dgm:presLayoutVars>
          <dgm:chMax val="0"/>
          <dgm:bulletEnabled val="1"/>
        </dgm:presLayoutVars>
      </dgm:prSet>
      <dgm:spPr/>
    </dgm:pt>
    <dgm:pt modelId="{979FB016-E840-FC40-BE98-A7B9BE551F8A}" type="pres">
      <dgm:prSet presAssocID="{8EB49200-D95F-CA40-9634-929F214BAED2}" presName="sibTrans" presStyleLbl="sibTrans2D1" presStyleIdx="1" presStyleCnt="5"/>
      <dgm:spPr/>
    </dgm:pt>
    <dgm:pt modelId="{4664CBFD-2BA3-7744-AC64-A4C0B623B0FE}" type="pres">
      <dgm:prSet presAssocID="{20E9ABAE-2B9B-FF44-BA8E-2EF82788C1F0}" presName="child" presStyleLbl="alignAccFollowNode1" presStyleIdx="1" presStyleCnt="5">
        <dgm:presLayoutVars>
          <dgm:chMax val="0"/>
          <dgm:bulletEnabled val="1"/>
        </dgm:presLayoutVars>
      </dgm:prSet>
      <dgm:spPr/>
    </dgm:pt>
    <dgm:pt modelId="{8BE3EC6F-A0D9-3645-8A51-44E3D7EA4935}" type="pres">
      <dgm:prSet presAssocID="{1DCDCE99-977F-2249-BAC0-FFAAC258644F}" presName="sibTrans" presStyleLbl="sibTrans2D1" presStyleIdx="2" presStyleCnt="5"/>
      <dgm:spPr/>
    </dgm:pt>
    <dgm:pt modelId="{D988A2E8-020F-3645-ACDD-A28E091C9731}" type="pres">
      <dgm:prSet presAssocID="{1F33BDCB-D243-AE4E-92D7-4F4D9CA5A178}" presName="child" presStyleLbl="alignAccFollowNode1" presStyleIdx="2" presStyleCnt="5">
        <dgm:presLayoutVars>
          <dgm:chMax val="0"/>
          <dgm:bulletEnabled val="1"/>
        </dgm:presLayoutVars>
      </dgm:prSet>
      <dgm:spPr/>
    </dgm:pt>
    <dgm:pt modelId="{6C57B6C7-E77A-0740-989B-4E449FD7D5D8}" type="pres">
      <dgm:prSet presAssocID="{D057507E-389F-DF4C-BB63-DAC7A0FF3C94}" presName="hSp" presStyleCnt="0"/>
      <dgm:spPr/>
    </dgm:pt>
    <dgm:pt modelId="{D7AE8BF0-4F44-3E42-9034-1CCCFEBF3496}" type="pres">
      <dgm:prSet presAssocID="{176CF471-A2A5-D148-88D6-E44B7A684B1B}" presName="vertFlow" presStyleCnt="0"/>
      <dgm:spPr/>
    </dgm:pt>
    <dgm:pt modelId="{FA1FB3E3-72A6-A44B-8034-5EE7B6BEFEEA}" type="pres">
      <dgm:prSet presAssocID="{176CF471-A2A5-D148-88D6-E44B7A684B1B}" presName="header" presStyleLbl="node1" presStyleIdx="1" presStyleCnt="2" custLinFactNeighborX="113" custLinFactNeighborY="639"/>
      <dgm:spPr/>
    </dgm:pt>
    <dgm:pt modelId="{BE0F19BC-46C2-F24B-AE34-BC39465EE067}" type="pres">
      <dgm:prSet presAssocID="{BAE5DFE8-C70D-F64B-8C4B-8AA6933E285E}" presName="parTrans" presStyleLbl="sibTrans2D1" presStyleIdx="3" presStyleCnt="5"/>
      <dgm:spPr/>
    </dgm:pt>
    <dgm:pt modelId="{B674C103-1A4A-A94A-8D1A-81A94E95C4A1}" type="pres">
      <dgm:prSet presAssocID="{C45AE2FF-8C53-284D-B037-34D97A586DE9}" presName="child" presStyleLbl="alignAccFollowNode1" presStyleIdx="3" presStyleCnt="5">
        <dgm:presLayoutVars>
          <dgm:chMax val="0"/>
          <dgm:bulletEnabled val="1"/>
        </dgm:presLayoutVars>
      </dgm:prSet>
      <dgm:spPr/>
    </dgm:pt>
    <dgm:pt modelId="{BD267731-6B06-0649-86FD-59CA4D850F87}" type="pres">
      <dgm:prSet presAssocID="{32F3C162-5A80-2E40-A2B5-1DE5A576482F}" presName="sibTrans" presStyleLbl="sibTrans2D1" presStyleIdx="4" presStyleCnt="5"/>
      <dgm:spPr/>
    </dgm:pt>
    <dgm:pt modelId="{D9240241-BA05-8941-99F4-8AC77A7F0247}" type="pres">
      <dgm:prSet presAssocID="{3AE762AA-A125-4346-9CAD-E6F3B92B7D6D}" presName="child" presStyleLbl="alignAccFollowNode1" presStyleIdx="4" presStyleCnt="5">
        <dgm:presLayoutVars>
          <dgm:chMax val="0"/>
          <dgm:bulletEnabled val="1"/>
        </dgm:presLayoutVars>
      </dgm:prSet>
      <dgm:spPr/>
    </dgm:pt>
  </dgm:ptLst>
  <dgm:cxnLst>
    <dgm:cxn modelId="{15DDA013-F218-5641-92D3-318312619D9E}" type="presOf" srcId="{F3A7158B-4A67-724D-9ABF-7A006608189E}" destId="{A9515EE1-FD4C-0A41-BEB4-95EE7C8EE728}" srcOrd="0" destOrd="0" presId="urn:microsoft.com/office/officeart/2005/8/layout/lProcess1"/>
    <dgm:cxn modelId="{3C04DB16-EC7D-A942-8274-084CA6DF8D27}" type="presOf" srcId="{3AE762AA-A125-4346-9CAD-E6F3B92B7D6D}" destId="{D9240241-BA05-8941-99F4-8AC77A7F0247}" srcOrd="0" destOrd="0" presId="urn:microsoft.com/office/officeart/2005/8/layout/lProcess1"/>
    <dgm:cxn modelId="{CC3CB21E-96BB-024C-88C3-E4178553260E}" srcId="{405F6D95-7AB1-0646-ADE7-E6F15D9A01D6}" destId="{176CF471-A2A5-D148-88D6-E44B7A684B1B}" srcOrd="1" destOrd="0" parTransId="{A69F5761-4FA3-5341-B75E-FFF0368DD0E7}" sibTransId="{E932B31E-963D-0E40-8692-22E4E7C74907}"/>
    <dgm:cxn modelId="{C253193C-C081-3544-8854-D8AE715324DB}" type="presOf" srcId="{32F3C162-5A80-2E40-A2B5-1DE5A576482F}" destId="{BD267731-6B06-0649-86FD-59CA4D850F87}" srcOrd="0" destOrd="0" presId="urn:microsoft.com/office/officeart/2005/8/layout/lProcess1"/>
    <dgm:cxn modelId="{9909CB46-8D05-5843-858C-FAD9D155516F}" type="presOf" srcId="{D057507E-389F-DF4C-BB63-DAC7A0FF3C94}" destId="{9701DFE5-7BB0-5944-B07A-3439026201B6}" srcOrd="0" destOrd="0" presId="urn:microsoft.com/office/officeart/2005/8/layout/lProcess1"/>
    <dgm:cxn modelId="{6EC3E748-CDC8-AC44-8D43-48EB9775F305}" srcId="{405F6D95-7AB1-0646-ADE7-E6F15D9A01D6}" destId="{D057507E-389F-DF4C-BB63-DAC7A0FF3C94}" srcOrd="0" destOrd="0" parTransId="{9D05F298-FAA1-CF40-92FA-4A641ACD71CC}" sibTransId="{43BFF2D8-2537-2C42-8E91-3AD6EACB141D}"/>
    <dgm:cxn modelId="{E287F34E-2ABB-2C4E-AFA3-1411849DE214}" type="presOf" srcId="{1DCDCE99-977F-2249-BAC0-FFAAC258644F}" destId="{8BE3EC6F-A0D9-3645-8A51-44E3D7EA4935}" srcOrd="0" destOrd="0" presId="urn:microsoft.com/office/officeart/2005/8/layout/lProcess1"/>
    <dgm:cxn modelId="{4ABF444F-B5B9-6642-BB97-58CDE8D58115}" srcId="{D057507E-389F-DF4C-BB63-DAC7A0FF3C94}" destId="{20E9ABAE-2B9B-FF44-BA8E-2EF82788C1F0}" srcOrd="1" destOrd="0" parTransId="{635FF2D4-44E8-CC4F-AE3E-99AF076973AD}" sibTransId="{1DCDCE99-977F-2249-BAC0-FFAAC258644F}"/>
    <dgm:cxn modelId="{FF708768-727E-9240-97B0-FE993F8A2F6C}" type="presOf" srcId="{C45AE2FF-8C53-284D-B037-34D97A586DE9}" destId="{B674C103-1A4A-A94A-8D1A-81A94E95C4A1}" srcOrd="0" destOrd="0" presId="urn:microsoft.com/office/officeart/2005/8/layout/lProcess1"/>
    <dgm:cxn modelId="{3D9B7E84-BCB9-9A42-8322-0D98E4492123}" type="presOf" srcId="{6AFABF40-4E27-E94A-9111-3154AA208822}" destId="{2C3ADBAD-0D66-C84A-9F64-FCF81E48E30E}" srcOrd="0" destOrd="0" presId="urn:microsoft.com/office/officeart/2005/8/layout/lProcess1"/>
    <dgm:cxn modelId="{E191C195-D9FE-9244-AFB5-9534A83EBF54}" srcId="{D057507E-389F-DF4C-BB63-DAC7A0FF3C94}" destId="{F3A7158B-4A67-724D-9ABF-7A006608189E}" srcOrd="0" destOrd="0" parTransId="{6AFABF40-4E27-E94A-9111-3154AA208822}" sibTransId="{8EB49200-D95F-CA40-9634-929F214BAED2}"/>
    <dgm:cxn modelId="{1620359C-A976-E540-9E90-74DDFEB2FFBE}" srcId="{D057507E-389F-DF4C-BB63-DAC7A0FF3C94}" destId="{1F33BDCB-D243-AE4E-92D7-4F4D9CA5A178}" srcOrd="2" destOrd="0" parTransId="{A918157A-A025-AB4D-AAF1-020758E42AB9}" sibTransId="{507B7813-63E7-524C-AAF4-604DC11C6B6B}"/>
    <dgm:cxn modelId="{00B503A9-BB29-E049-B3E7-B929C3B85255}" type="presOf" srcId="{176CF471-A2A5-D148-88D6-E44B7A684B1B}" destId="{FA1FB3E3-72A6-A44B-8034-5EE7B6BEFEEA}" srcOrd="0" destOrd="0" presId="urn:microsoft.com/office/officeart/2005/8/layout/lProcess1"/>
    <dgm:cxn modelId="{54696CB7-7996-9C41-8826-F4AAC4CBFEF8}" type="presOf" srcId="{8EB49200-D95F-CA40-9634-929F214BAED2}" destId="{979FB016-E840-FC40-BE98-A7B9BE551F8A}" srcOrd="0" destOrd="0" presId="urn:microsoft.com/office/officeart/2005/8/layout/lProcess1"/>
    <dgm:cxn modelId="{4F67CBC3-2B03-3046-8C23-9E21B96017E7}" type="presOf" srcId="{405F6D95-7AB1-0646-ADE7-E6F15D9A01D6}" destId="{CFC1EBEF-F64A-EB4A-A484-D0510F321899}" srcOrd="0" destOrd="0" presId="urn:microsoft.com/office/officeart/2005/8/layout/lProcess1"/>
    <dgm:cxn modelId="{A3E585C8-4D17-4543-B63B-7325F9F497C3}" srcId="{176CF471-A2A5-D148-88D6-E44B7A684B1B}" destId="{3AE762AA-A125-4346-9CAD-E6F3B92B7D6D}" srcOrd="1" destOrd="0" parTransId="{080115DA-3523-8D4E-BFB4-0AD68CBEF346}" sibTransId="{C2384792-A289-5D49-AA55-0E056995629A}"/>
    <dgm:cxn modelId="{E1C26BCA-C8D9-F140-A297-7C027EB514B3}" type="presOf" srcId="{BAE5DFE8-C70D-F64B-8C4B-8AA6933E285E}" destId="{BE0F19BC-46C2-F24B-AE34-BC39465EE067}" srcOrd="0" destOrd="0" presId="urn:microsoft.com/office/officeart/2005/8/layout/lProcess1"/>
    <dgm:cxn modelId="{1B65C8E7-5049-7B4F-A528-0EEF47BFDBA7}" srcId="{176CF471-A2A5-D148-88D6-E44B7A684B1B}" destId="{C45AE2FF-8C53-284D-B037-34D97A586DE9}" srcOrd="0" destOrd="0" parTransId="{BAE5DFE8-C70D-F64B-8C4B-8AA6933E285E}" sibTransId="{32F3C162-5A80-2E40-A2B5-1DE5A576482F}"/>
    <dgm:cxn modelId="{85467DEA-A516-0F4D-B061-FB5B2F95AE14}" type="presOf" srcId="{1F33BDCB-D243-AE4E-92D7-4F4D9CA5A178}" destId="{D988A2E8-020F-3645-ACDD-A28E091C9731}" srcOrd="0" destOrd="0" presId="urn:microsoft.com/office/officeart/2005/8/layout/lProcess1"/>
    <dgm:cxn modelId="{7EAFF3F4-D8CB-F142-B307-F5F769406A31}" type="presOf" srcId="{20E9ABAE-2B9B-FF44-BA8E-2EF82788C1F0}" destId="{4664CBFD-2BA3-7744-AC64-A4C0B623B0FE}" srcOrd="0" destOrd="0" presId="urn:microsoft.com/office/officeart/2005/8/layout/lProcess1"/>
    <dgm:cxn modelId="{69F2882F-3793-E64C-9FA3-B7762C1E465C}" type="presParOf" srcId="{CFC1EBEF-F64A-EB4A-A484-D0510F321899}" destId="{2F3C53E6-561C-4141-99D3-66F0072A94E3}" srcOrd="0" destOrd="0" presId="urn:microsoft.com/office/officeart/2005/8/layout/lProcess1"/>
    <dgm:cxn modelId="{2424D9C1-6FDD-D848-9FCA-777B7E2605AD}" type="presParOf" srcId="{2F3C53E6-561C-4141-99D3-66F0072A94E3}" destId="{9701DFE5-7BB0-5944-B07A-3439026201B6}" srcOrd="0" destOrd="0" presId="urn:microsoft.com/office/officeart/2005/8/layout/lProcess1"/>
    <dgm:cxn modelId="{DD97E8EC-78A1-A049-BBD6-FB1CE5294CB1}" type="presParOf" srcId="{2F3C53E6-561C-4141-99D3-66F0072A94E3}" destId="{2C3ADBAD-0D66-C84A-9F64-FCF81E48E30E}" srcOrd="1" destOrd="0" presId="urn:microsoft.com/office/officeart/2005/8/layout/lProcess1"/>
    <dgm:cxn modelId="{0751C88D-3993-2B49-B23C-A888F1140FF6}" type="presParOf" srcId="{2F3C53E6-561C-4141-99D3-66F0072A94E3}" destId="{A9515EE1-FD4C-0A41-BEB4-95EE7C8EE728}" srcOrd="2" destOrd="0" presId="urn:microsoft.com/office/officeart/2005/8/layout/lProcess1"/>
    <dgm:cxn modelId="{7C20549D-6894-A945-8B09-42FCC23D6389}" type="presParOf" srcId="{2F3C53E6-561C-4141-99D3-66F0072A94E3}" destId="{979FB016-E840-FC40-BE98-A7B9BE551F8A}" srcOrd="3" destOrd="0" presId="urn:microsoft.com/office/officeart/2005/8/layout/lProcess1"/>
    <dgm:cxn modelId="{B4979173-7201-554B-9990-9FFF02E3DF20}" type="presParOf" srcId="{2F3C53E6-561C-4141-99D3-66F0072A94E3}" destId="{4664CBFD-2BA3-7744-AC64-A4C0B623B0FE}" srcOrd="4" destOrd="0" presId="urn:microsoft.com/office/officeart/2005/8/layout/lProcess1"/>
    <dgm:cxn modelId="{D3DE3CEE-74D7-9146-A27C-00898485514B}" type="presParOf" srcId="{2F3C53E6-561C-4141-99D3-66F0072A94E3}" destId="{8BE3EC6F-A0D9-3645-8A51-44E3D7EA4935}" srcOrd="5" destOrd="0" presId="urn:microsoft.com/office/officeart/2005/8/layout/lProcess1"/>
    <dgm:cxn modelId="{F413F762-5EA8-A54C-9822-98112766A34C}" type="presParOf" srcId="{2F3C53E6-561C-4141-99D3-66F0072A94E3}" destId="{D988A2E8-020F-3645-ACDD-A28E091C9731}" srcOrd="6" destOrd="0" presId="urn:microsoft.com/office/officeart/2005/8/layout/lProcess1"/>
    <dgm:cxn modelId="{D5F139AD-E0A7-A443-B432-BC84E285E3E7}" type="presParOf" srcId="{CFC1EBEF-F64A-EB4A-A484-D0510F321899}" destId="{6C57B6C7-E77A-0740-989B-4E449FD7D5D8}" srcOrd="1" destOrd="0" presId="urn:microsoft.com/office/officeart/2005/8/layout/lProcess1"/>
    <dgm:cxn modelId="{34B37205-46AE-C84B-A9DD-7F845117236A}" type="presParOf" srcId="{CFC1EBEF-F64A-EB4A-A484-D0510F321899}" destId="{D7AE8BF0-4F44-3E42-9034-1CCCFEBF3496}" srcOrd="2" destOrd="0" presId="urn:microsoft.com/office/officeart/2005/8/layout/lProcess1"/>
    <dgm:cxn modelId="{18745E4C-5D75-3A48-8749-A3E13579D3BD}" type="presParOf" srcId="{D7AE8BF0-4F44-3E42-9034-1CCCFEBF3496}" destId="{FA1FB3E3-72A6-A44B-8034-5EE7B6BEFEEA}" srcOrd="0" destOrd="0" presId="urn:microsoft.com/office/officeart/2005/8/layout/lProcess1"/>
    <dgm:cxn modelId="{D01D71D0-7351-8840-B04B-6B5407AC9B44}" type="presParOf" srcId="{D7AE8BF0-4F44-3E42-9034-1CCCFEBF3496}" destId="{BE0F19BC-46C2-F24B-AE34-BC39465EE067}" srcOrd="1" destOrd="0" presId="urn:microsoft.com/office/officeart/2005/8/layout/lProcess1"/>
    <dgm:cxn modelId="{B3741010-5151-EB4E-BF18-E5A6BD5148CF}" type="presParOf" srcId="{D7AE8BF0-4F44-3E42-9034-1CCCFEBF3496}" destId="{B674C103-1A4A-A94A-8D1A-81A94E95C4A1}" srcOrd="2" destOrd="0" presId="urn:microsoft.com/office/officeart/2005/8/layout/lProcess1"/>
    <dgm:cxn modelId="{468BD72E-FD45-A747-A9E0-ADB2404925F8}" type="presParOf" srcId="{D7AE8BF0-4F44-3E42-9034-1CCCFEBF3496}" destId="{BD267731-6B06-0649-86FD-59CA4D850F87}" srcOrd="3" destOrd="0" presId="urn:microsoft.com/office/officeart/2005/8/layout/lProcess1"/>
    <dgm:cxn modelId="{24FEA32B-DCCB-1042-9E90-F2C34B7CB103}" type="presParOf" srcId="{D7AE8BF0-4F44-3E42-9034-1CCCFEBF3496}" destId="{D9240241-BA05-8941-99F4-8AC77A7F0247}" srcOrd="4"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01DFE5-7BB0-5944-B07A-3439026201B6}">
      <dsp:nvSpPr>
        <dsp:cNvPr id="0" name=""/>
        <dsp:cNvSpPr/>
      </dsp:nvSpPr>
      <dsp:spPr>
        <a:xfrm>
          <a:off x="3214" y="235718"/>
          <a:ext cx="2845593" cy="7113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0" kern="1200" dirty="0"/>
            <a:t>Objective 1: </a:t>
          </a:r>
          <a:r>
            <a:rPr lang="en-US" sz="1200" u="sng" kern="1200" dirty="0"/>
            <a:t>Determine the availability of WASH services in healthcare facilities in Bauchi and Adamawa states. </a:t>
          </a:r>
          <a:endParaRPr lang="en-US" sz="1200" kern="1200" dirty="0"/>
        </a:p>
      </dsp:txBody>
      <dsp:txXfrm>
        <a:off x="24050" y="256554"/>
        <a:ext cx="2803921" cy="669726"/>
      </dsp:txXfrm>
    </dsp:sp>
    <dsp:sp modelId="{2C3ADBAD-0D66-C84A-9F64-FCF81E48E30E}">
      <dsp:nvSpPr>
        <dsp:cNvPr id="0" name=""/>
        <dsp:cNvSpPr/>
      </dsp:nvSpPr>
      <dsp:spPr>
        <a:xfrm rot="5400000">
          <a:off x="1363764" y="1009364"/>
          <a:ext cx="124494" cy="124494"/>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9515EE1-FD4C-0A41-BEB4-95EE7C8EE728}">
      <dsp:nvSpPr>
        <dsp:cNvPr id="0" name=""/>
        <dsp:cNvSpPr/>
      </dsp:nvSpPr>
      <dsp:spPr>
        <a:xfrm>
          <a:off x="3214" y="1196106"/>
          <a:ext cx="2845593" cy="711398"/>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Clr>
              <a:schemeClr val="tx1"/>
            </a:buClr>
            <a:buFont typeface="Wingdings" pitchFamily="2" charset="2"/>
            <a:buNone/>
          </a:pPr>
          <a:r>
            <a:rPr lang="en-US" sz="1200" kern="1200" dirty="0"/>
            <a:t>Calculation Table 3: </a:t>
          </a:r>
          <a:r>
            <a:rPr lang="en-US" sz="1200" i="1" kern="1200" dirty="0"/>
            <a:t>Core Questions and Indicators for Monitoring WASH in Health Care Facilities in the Sustainable Development Goals</a:t>
          </a:r>
          <a:r>
            <a:rPr lang="en-US" sz="1200" kern="1200" dirty="0"/>
            <a:t> manual (STATA)</a:t>
          </a:r>
        </a:p>
      </dsp:txBody>
      <dsp:txXfrm>
        <a:off x="24050" y="1216942"/>
        <a:ext cx="2803921" cy="669726"/>
      </dsp:txXfrm>
    </dsp:sp>
    <dsp:sp modelId="{979FB016-E840-FC40-BE98-A7B9BE551F8A}">
      <dsp:nvSpPr>
        <dsp:cNvPr id="0" name=""/>
        <dsp:cNvSpPr/>
      </dsp:nvSpPr>
      <dsp:spPr>
        <a:xfrm rot="5400000">
          <a:off x="1363764" y="1969752"/>
          <a:ext cx="124494" cy="124494"/>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664CBFD-2BA3-7744-AC64-A4C0B623B0FE}">
      <dsp:nvSpPr>
        <dsp:cNvPr id="0" name=""/>
        <dsp:cNvSpPr/>
      </dsp:nvSpPr>
      <dsp:spPr>
        <a:xfrm>
          <a:off x="3214" y="2156494"/>
          <a:ext cx="2845593" cy="711398"/>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Clr>
              <a:schemeClr val="tx1"/>
            </a:buClr>
            <a:buFont typeface="Wingdings" pitchFamily="2" charset="2"/>
            <a:buNone/>
          </a:pPr>
          <a:r>
            <a:rPr lang="en-US" sz="1200" kern="1200" dirty="0"/>
            <a:t>Remainder: measures of central tendency</a:t>
          </a:r>
        </a:p>
      </dsp:txBody>
      <dsp:txXfrm>
        <a:off x="24050" y="2177330"/>
        <a:ext cx="2803921" cy="669726"/>
      </dsp:txXfrm>
    </dsp:sp>
    <dsp:sp modelId="{8BE3EC6F-A0D9-3645-8A51-44E3D7EA4935}">
      <dsp:nvSpPr>
        <dsp:cNvPr id="0" name=""/>
        <dsp:cNvSpPr/>
      </dsp:nvSpPr>
      <dsp:spPr>
        <a:xfrm rot="5400000">
          <a:off x="1363764" y="2930140"/>
          <a:ext cx="124494" cy="124494"/>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988A2E8-020F-3645-ACDD-A28E091C9731}">
      <dsp:nvSpPr>
        <dsp:cNvPr id="0" name=""/>
        <dsp:cNvSpPr/>
      </dsp:nvSpPr>
      <dsp:spPr>
        <a:xfrm>
          <a:off x="3214" y="3116882"/>
          <a:ext cx="2845593" cy="711398"/>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Clr>
              <a:schemeClr val="tx1"/>
            </a:buClr>
            <a:buFont typeface="Wingdings" pitchFamily="2" charset="2"/>
            <a:buNone/>
          </a:pPr>
          <a:r>
            <a:rPr lang="en-US" sz="1200" kern="1200" dirty="0"/>
            <a:t>Stratification: 4 explanatory variables (STATA)</a:t>
          </a:r>
        </a:p>
      </dsp:txBody>
      <dsp:txXfrm>
        <a:off x="24050" y="3137718"/>
        <a:ext cx="2803921" cy="669726"/>
      </dsp:txXfrm>
    </dsp:sp>
    <dsp:sp modelId="{FA1FB3E3-72A6-A44B-8034-5EE7B6BEFEEA}">
      <dsp:nvSpPr>
        <dsp:cNvPr id="0" name=""/>
        <dsp:cNvSpPr/>
      </dsp:nvSpPr>
      <dsp:spPr>
        <a:xfrm>
          <a:off x="3250406" y="237309"/>
          <a:ext cx="2845593" cy="7113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0" kern="1200" dirty="0"/>
            <a:t>Objective 2</a:t>
          </a:r>
          <a:r>
            <a:rPr lang="en-US" sz="1200" kern="1200" dirty="0"/>
            <a:t>: </a:t>
          </a:r>
          <a:r>
            <a:rPr lang="en-US" sz="1200" u="sng" kern="1200" dirty="0"/>
            <a:t>Understand what characteristics are associated with the availability of WASH in healthcare facilities in Bauchi and Adamawa states. </a:t>
          </a:r>
          <a:endParaRPr lang="en-US" sz="1200" kern="1200" dirty="0"/>
        </a:p>
      </dsp:txBody>
      <dsp:txXfrm>
        <a:off x="3271242" y="258145"/>
        <a:ext cx="2803921" cy="669726"/>
      </dsp:txXfrm>
    </dsp:sp>
    <dsp:sp modelId="{BE0F19BC-46C2-F24B-AE34-BC39465EE067}">
      <dsp:nvSpPr>
        <dsp:cNvPr id="0" name=""/>
        <dsp:cNvSpPr/>
      </dsp:nvSpPr>
      <dsp:spPr>
        <a:xfrm rot="5411526">
          <a:off x="4609745" y="1010160"/>
          <a:ext cx="123699" cy="124494"/>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674C103-1A4A-A94A-8D1A-81A94E95C4A1}">
      <dsp:nvSpPr>
        <dsp:cNvPr id="0" name=""/>
        <dsp:cNvSpPr/>
      </dsp:nvSpPr>
      <dsp:spPr>
        <a:xfrm>
          <a:off x="3247191" y="1196106"/>
          <a:ext cx="2845593" cy="711398"/>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Font typeface="Wingdings" pitchFamily="2" charset="2"/>
            <a:buNone/>
          </a:pPr>
          <a:r>
            <a:rPr lang="en-US" sz="1200" kern="1200" dirty="0"/>
            <a:t>Chi Square Test</a:t>
          </a:r>
        </a:p>
      </dsp:txBody>
      <dsp:txXfrm>
        <a:off x="3268027" y="1216942"/>
        <a:ext cx="2803921" cy="669726"/>
      </dsp:txXfrm>
    </dsp:sp>
    <dsp:sp modelId="{BD267731-6B06-0649-86FD-59CA4D850F87}">
      <dsp:nvSpPr>
        <dsp:cNvPr id="0" name=""/>
        <dsp:cNvSpPr/>
      </dsp:nvSpPr>
      <dsp:spPr>
        <a:xfrm rot="5400000">
          <a:off x="4607741" y="1969752"/>
          <a:ext cx="124494" cy="124494"/>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9240241-BA05-8941-99F4-8AC77A7F0247}">
      <dsp:nvSpPr>
        <dsp:cNvPr id="0" name=""/>
        <dsp:cNvSpPr/>
      </dsp:nvSpPr>
      <dsp:spPr>
        <a:xfrm>
          <a:off x="3247191" y="2156494"/>
          <a:ext cx="2845593" cy="711398"/>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Font typeface="Wingdings" pitchFamily="2" charset="2"/>
            <a:buNone/>
          </a:pPr>
          <a:r>
            <a:rPr lang="en-US" sz="1200" kern="1200" dirty="0"/>
            <a:t>Univariable Regression</a:t>
          </a:r>
        </a:p>
      </dsp:txBody>
      <dsp:txXfrm>
        <a:off x="3268027" y="2177330"/>
        <a:ext cx="2803921" cy="669726"/>
      </dsp:txXfrm>
    </dsp:sp>
  </dsp:spTree>
</dsp:drawing>
</file>

<file path=ppt/diagrams/layout1.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6818A54A-96AB-47F2-9FE3-5AA7C5EE68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077C3AE1-DBA2-4DA9-A7CE-D2A621C8104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E55F06C-14D9-45DF-81A5-F25F8ECA9886}" type="datetimeFigureOut">
              <a:rPr lang="sv-SE" smtClean="0"/>
              <a:t>2022-03-16</a:t>
            </a:fld>
            <a:endParaRPr lang="sv-SE"/>
          </a:p>
        </p:txBody>
      </p:sp>
      <p:sp>
        <p:nvSpPr>
          <p:cNvPr id="4" name="Platshållare för sidfot 3">
            <a:extLst>
              <a:ext uri="{FF2B5EF4-FFF2-40B4-BE49-F238E27FC236}">
                <a16:creationId xmlns:a16="http://schemas.microsoft.com/office/drawing/2014/main" id="{6FB76FC6-F54A-4120-9B8F-E28E2A08E52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4D9B89EF-3F47-4486-BAA9-AF9A8BE096D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F7CC5D8-C806-4BBF-A442-91371CDD1BC5}" type="slidenum">
              <a:rPr lang="sv-SE" smtClean="0"/>
              <a:t>‹#›</a:t>
            </a:fld>
            <a:endParaRPr lang="sv-SE"/>
          </a:p>
        </p:txBody>
      </p:sp>
    </p:spTree>
    <p:extLst>
      <p:ext uri="{BB962C8B-B14F-4D97-AF65-F5344CB8AC3E}">
        <p14:creationId xmlns:p14="http://schemas.microsoft.com/office/powerpoint/2010/main" val="6023786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sv-SE"/>
          </a:p>
        </p:txBody>
      </p:sp>
      <p:sp>
        <p:nvSpPr>
          <p:cNvPr id="4099"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sv-SE"/>
          </a:p>
        </p:txBody>
      </p:sp>
      <p:sp>
        <p:nvSpPr>
          <p:cNvPr id="4100"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sv-SE"/>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4F6DBA7-38D3-4FF9-B176-AA5B07999DDF}" type="slidenum">
              <a:rPr lang="sv-SE"/>
              <a:pPr/>
              <a:t>‹#›</a:t>
            </a:fld>
            <a:endParaRPr lang="sv-SE"/>
          </a:p>
        </p:txBody>
      </p:sp>
    </p:spTree>
    <p:extLst>
      <p:ext uri="{BB962C8B-B14F-4D97-AF65-F5344CB8AC3E}">
        <p14:creationId xmlns:p14="http://schemas.microsoft.com/office/powerpoint/2010/main" val="149392908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a:ea typeface="+mn-ea"/>
        <a:cs typeface="+mn-cs"/>
      </a:defRPr>
    </a:lvl1pPr>
    <a:lvl2pPr marL="457200" algn="l" rtl="0" fontAlgn="base">
      <a:spcBef>
        <a:spcPct val="30000"/>
      </a:spcBef>
      <a:spcAft>
        <a:spcPct val="0"/>
      </a:spcAft>
      <a:defRPr sz="1200" kern="1200">
        <a:solidFill>
          <a:schemeClr val="tx1"/>
        </a:solidFill>
        <a:latin typeface="Times"/>
        <a:ea typeface="+mn-ea"/>
        <a:cs typeface="+mn-cs"/>
      </a:defRPr>
    </a:lvl2pPr>
    <a:lvl3pPr marL="914400" algn="l" rtl="0" fontAlgn="base">
      <a:spcBef>
        <a:spcPct val="30000"/>
      </a:spcBef>
      <a:spcAft>
        <a:spcPct val="0"/>
      </a:spcAft>
      <a:defRPr sz="1200" kern="1200">
        <a:solidFill>
          <a:schemeClr val="tx1"/>
        </a:solidFill>
        <a:latin typeface="Times"/>
        <a:ea typeface="+mn-ea"/>
        <a:cs typeface="+mn-cs"/>
      </a:defRPr>
    </a:lvl3pPr>
    <a:lvl4pPr marL="1371600" algn="l" rtl="0" fontAlgn="base">
      <a:spcBef>
        <a:spcPct val="30000"/>
      </a:spcBef>
      <a:spcAft>
        <a:spcPct val="0"/>
      </a:spcAft>
      <a:defRPr sz="1200" kern="1200">
        <a:solidFill>
          <a:schemeClr val="tx1"/>
        </a:solidFill>
        <a:latin typeface="Times"/>
        <a:ea typeface="+mn-ea"/>
        <a:cs typeface="+mn-cs"/>
      </a:defRPr>
    </a:lvl4pPr>
    <a:lvl5pPr marL="1828800" algn="l" rtl="0" fontAlgn="base">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F6DBA7-38D3-4FF9-B176-AA5B07999DDF}" type="slidenum">
              <a:rPr lang="sv-SE" smtClean="0"/>
              <a:pPr/>
              <a:t>4</a:t>
            </a:fld>
            <a:endParaRPr lang="sv-SE"/>
          </a:p>
        </p:txBody>
      </p:sp>
    </p:spTree>
    <p:extLst>
      <p:ext uri="{BB962C8B-B14F-4D97-AF65-F5344CB8AC3E}">
        <p14:creationId xmlns:p14="http://schemas.microsoft.com/office/powerpoint/2010/main" val="16714365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 name="Rektangel 1"/>
          <p:cNvSpPr/>
          <p:nvPr userDrawn="1"/>
        </p:nvSpPr>
        <p:spPr bwMode="auto">
          <a:xfrm>
            <a:off x="119270" y="111318"/>
            <a:ext cx="8913412" cy="4921858"/>
          </a:xfrm>
          <a:prstGeom prst="re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a:ln>
                <a:noFill/>
              </a:ln>
              <a:solidFill>
                <a:schemeClr val="tx1"/>
              </a:solidFill>
              <a:effectLst/>
              <a:latin typeface="Times"/>
            </a:endParaRPr>
          </a:p>
        </p:txBody>
      </p:sp>
      <p:sp>
        <p:nvSpPr>
          <p:cNvPr id="3074" name="Rectangle 2"/>
          <p:cNvSpPr>
            <a:spLocks noGrp="1" noChangeArrowheads="1"/>
          </p:cNvSpPr>
          <p:nvPr>
            <p:ph type="ctrTitle"/>
          </p:nvPr>
        </p:nvSpPr>
        <p:spPr>
          <a:xfrm>
            <a:off x="685800" y="1257300"/>
            <a:ext cx="7772400" cy="857250"/>
          </a:xfrm>
        </p:spPr>
        <p:txBody>
          <a:bodyPr anchor="ctr"/>
          <a:lstStyle>
            <a:lvl1pPr>
              <a:defRPr sz="3200">
                <a:solidFill>
                  <a:srgbClr val="FFFFFF"/>
                </a:solidFill>
              </a:defRPr>
            </a:lvl1pPr>
          </a:lstStyle>
          <a:p>
            <a:pPr lvl="0"/>
            <a:r>
              <a:rPr lang="sv-SE" noProof="0"/>
              <a:t>Klicka här för att ändra format</a:t>
            </a:r>
            <a:endParaRPr lang="sv-SE" noProof="0" dirty="0"/>
          </a:p>
        </p:txBody>
      </p:sp>
      <p:sp>
        <p:nvSpPr>
          <p:cNvPr id="3075" name="Rectangle 3"/>
          <p:cNvSpPr>
            <a:spLocks noGrp="1" noChangeArrowheads="1"/>
          </p:cNvSpPr>
          <p:nvPr>
            <p:ph type="subTitle" idx="1"/>
          </p:nvPr>
        </p:nvSpPr>
        <p:spPr>
          <a:xfrm>
            <a:off x="685800" y="2265412"/>
            <a:ext cx="7772400" cy="1314450"/>
          </a:xfrm>
        </p:spPr>
        <p:txBody>
          <a:bodyPr/>
          <a:lstStyle>
            <a:lvl1pPr marL="0" indent="0">
              <a:buFont typeface="Wingdings" charset="2"/>
              <a:buNone/>
              <a:defRPr sz="1800">
                <a:solidFill>
                  <a:srgbClr val="FFFFFF"/>
                </a:solidFill>
              </a:defRPr>
            </a:lvl1pPr>
          </a:lstStyle>
          <a:p>
            <a:pPr lvl="0"/>
            <a:r>
              <a:rPr lang="sv-SE" noProof="0"/>
              <a:t>Klicka här för att ändra format på underrubrik i bakgrunden</a:t>
            </a:r>
            <a:endParaRPr lang="sv-SE" noProof="0" dirty="0"/>
          </a:p>
        </p:txBody>
      </p:sp>
      <p:pic>
        <p:nvPicPr>
          <p:cNvPr id="9" name="Bildobjekt 8" descr="Karolinska Institutet logotyp"/>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64883" y="195486"/>
            <a:ext cx="1599605" cy="79933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lvl1pPr>
              <a:defRPr/>
            </a:lvl1pPr>
          </a:lstStyle>
          <a:p>
            <a:fld id="{7626D6D3-6DAE-403F-85AB-A35BA05568AB}" type="datetime4">
              <a:rPr lang="sv-SE"/>
              <a:pPr/>
              <a:t>16 mars 2022</a:t>
            </a:fld>
            <a:endParaRPr lang="sv-SE"/>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15859C56-CB7E-413F-8971-4226A1EF6823}" type="slidenum">
              <a:rPr lang="sv-SE"/>
              <a:pPr/>
              <a:t>‹#›</a:t>
            </a:fld>
            <a:endParaRPr lang="sv-SE"/>
          </a:p>
        </p:txBody>
      </p:sp>
      <p:sp>
        <p:nvSpPr>
          <p:cNvPr id="9" name="Rectangle 2"/>
          <p:cNvSpPr>
            <a:spLocks noGrp="1" noChangeArrowheads="1"/>
          </p:cNvSpPr>
          <p:nvPr>
            <p:ph type="title"/>
          </p:nvPr>
        </p:nvSpPr>
        <p:spPr bwMode="auto">
          <a:xfrm>
            <a:off x="539750" y="850404"/>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format</a:t>
            </a:r>
            <a:endParaRPr lang="sv-SE" dirty="0"/>
          </a:p>
        </p:txBody>
      </p:sp>
      <p:sp>
        <p:nvSpPr>
          <p:cNvPr id="10" name="Rectangle 3"/>
          <p:cNvSpPr>
            <a:spLocks noGrp="1" noChangeArrowheads="1"/>
          </p:cNvSpPr>
          <p:nvPr>
            <p:ph idx="1"/>
          </p:nvPr>
        </p:nvSpPr>
        <p:spPr bwMode="auto">
          <a:xfrm>
            <a:off x="539750" y="1851670"/>
            <a:ext cx="7772400" cy="282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Tree>
    <p:extLst>
      <p:ext uri="{BB962C8B-B14F-4D97-AF65-F5344CB8AC3E}">
        <p14:creationId xmlns:p14="http://schemas.microsoft.com/office/powerpoint/2010/main" val="3512632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2976810"/>
            <a:ext cx="7772400" cy="1251123"/>
          </a:xfrm>
        </p:spPr>
        <p:txBody>
          <a:bodyPr/>
          <a:lstStyle>
            <a:lvl1pPr algn="l">
              <a:defRPr sz="4000" b="1" cap="all"/>
            </a:lvl1pPr>
          </a:lstStyle>
          <a:p>
            <a:r>
              <a:rPr lang="sv-SE" dirty="0"/>
              <a:t>Klicka här för att ändra format</a:t>
            </a:r>
          </a:p>
        </p:txBody>
      </p:sp>
      <p:sp>
        <p:nvSpPr>
          <p:cNvPr id="3" name="Platshållare för text 2"/>
          <p:cNvSpPr>
            <a:spLocks noGrp="1"/>
          </p:cNvSpPr>
          <p:nvPr>
            <p:ph type="body" idx="1"/>
          </p:nvPr>
        </p:nvSpPr>
        <p:spPr>
          <a:xfrm>
            <a:off x="722313" y="1851670"/>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lvl1pPr>
              <a:defRPr/>
            </a:lvl1pPr>
          </a:lstStyle>
          <a:p>
            <a:fld id="{A037DAE7-4387-4B94-9FD5-3B55FFAC54EC}" type="datetime4">
              <a:rPr lang="sv-SE"/>
              <a:pPr/>
              <a:t>16 mars 2022</a:t>
            </a:fld>
            <a:endParaRPr lang="sv-SE"/>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24FD7644-3682-4529-B863-173C4F27A566}" type="slidenum">
              <a:rPr lang="sv-SE"/>
              <a:pPr/>
              <a:t>‹#›</a:t>
            </a:fld>
            <a:endParaRPr lang="sv-SE"/>
          </a:p>
        </p:txBody>
      </p:sp>
    </p:spTree>
    <p:extLst>
      <p:ext uri="{BB962C8B-B14F-4D97-AF65-F5344CB8AC3E}">
        <p14:creationId xmlns:p14="http://schemas.microsoft.com/office/powerpoint/2010/main" val="2888513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Rubrik + 2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innehåll 2"/>
          <p:cNvSpPr>
            <a:spLocks noGrp="1"/>
          </p:cNvSpPr>
          <p:nvPr>
            <p:ph sz="half" idx="1"/>
          </p:nvPr>
        </p:nvSpPr>
        <p:spPr>
          <a:xfrm>
            <a:off x="539750" y="1851669"/>
            <a:ext cx="3810000" cy="2825105"/>
          </a:xfrm>
        </p:spPr>
        <p:txBody>
          <a:bodyPr/>
          <a:lstStyle>
            <a:lvl1pPr>
              <a:defRPr sz="2000"/>
            </a:lvl1pPr>
            <a:lvl2pPr>
              <a:defRPr sz="1800"/>
            </a:lvl2pPr>
            <a:lvl3pPr>
              <a:defRPr sz="1600"/>
            </a:lvl3pPr>
            <a:lvl4pPr>
              <a:defRPr sz="1400"/>
            </a:lvl4pPr>
            <a:lvl5pPr>
              <a:defRPr sz="16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innehåll 3"/>
          <p:cNvSpPr>
            <a:spLocks noGrp="1"/>
          </p:cNvSpPr>
          <p:nvPr>
            <p:ph sz="half" idx="2"/>
          </p:nvPr>
        </p:nvSpPr>
        <p:spPr>
          <a:xfrm>
            <a:off x="4502150" y="1851669"/>
            <a:ext cx="3810000" cy="2825106"/>
          </a:xfrm>
        </p:spPr>
        <p:txBody>
          <a:bodyPr/>
          <a:lstStyle>
            <a:lvl1pPr>
              <a:defRPr sz="2000"/>
            </a:lvl1pPr>
            <a:lvl2pPr>
              <a:defRPr sz="1800"/>
            </a:lvl2pPr>
            <a:lvl3pPr>
              <a:defRPr sz="1600"/>
            </a:lvl3pPr>
            <a:lvl4pPr>
              <a:defRPr sz="1400"/>
            </a:lvl4pPr>
            <a:lvl5pPr>
              <a:defRPr sz="16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5" name="Platshållare för datum 4"/>
          <p:cNvSpPr>
            <a:spLocks noGrp="1"/>
          </p:cNvSpPr>
          <p:nvPr>
            <p:ph type="dt" sz="half" idx="10"/>
          </p:nvPr>
        </p:nvSpPr>
        <p:spPr/>
        <p:txBody>
          <a:bodyPr/>
          <a:lstStyle>
            <a:lvl1pPr>
              <a:defRPr/>
            </a:lvl1pPr>
          </a:lstStyle>
          <a:p>
            <a:fld id="{B98819FC-CD1D-4173-B0D0-F69EC7927DB1}" type="datetime4">
              <a:rPr lang="sv-SE"/>
              <a:pPr/>
              <a:t>16 mars 2022</a:t>
            </a:fld>
            <a:endParaRPr lang="sv-SE"/>
          </a:p>
        </p:txBody>
      </p:sp>
      <p:sp>
        <p:nvSpPr>
          <p:cNvPr id="6" name="Platshållare för sidfot 5"/>
          <p:cNvSpPr>
            <a:spLocks noGrp="1"/>
          </p:cNvSpPr>
          <p:nvPr>
            <p:ph type="ftr" sz="quarter" idx="11"/>
          </p:nvPr>
        </p:nvSpPr>
        <p:spPr/>
        <p:txBody>
          <a:bodyPr/>
          <a:lstStyle>
            <a:lvl1pPr>
              <a:defRPr/>
            </a:lvl1pPr>
          </a:lstStyle>
          <a:p>
            <a:endParaRPr lang="sv-SE" dirty="0"/>
          </a:p>
        </p:txBody>
      </p:sp>
      <p:sp>
        <p:nvSpPr>
          <p:cNvPr id="7" name="Platshållare för bildnummer 6"/>
          <p:cNvSpPr>
            <a:spLocks noGrp="1"/>
          </p:cNvSpPr>
          <p:nvPr>
            <p:ph type="sldNum" sz="quarter" idx="12"/>
          </p:nvPr>
        </p:nvSpPr>
        <p:spPr/>
        <p:txBody>
          <a:bodyPr/>
          <a:lstStyle>
            <a:lvl1pPr>
              <a:defRPr/>
            </a:lvl1pPr>
          </a:lstStyle>
          <a:p>
            <a:fld id="{719C98C6-00F0-4387-A9BA-FB521E0564CA}" type="slidenum">
              <a:rPr lang="sv-SE"/>
              <a:pPr/>
              <a:t>‹#›</a:t>
            </a:fld>
            <a:endParaRPr lang="sv-SE"/>
          </a:p>
        </p:txBody>
      </p:sp>
    </p:spTree>
    <p:extLst>
      <p:ext uri="{BB962C8B-B14F-4D97-AF65-F5344CB8AC3E}">
        <p14:creationId xmlns:p14="http://schemas.microsoft.com/office/powerpoint/2010/main" val="2168485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lbi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lvl1pPr>
              <a:defRPr/>
            </a:lvl1pPr>
          </a:lstStyle>
          <a:p>
            <a:fld id="{4C6D694F-6DFB-473E-9B0F-C6F7C16EE313}" type="datetime4">
              <a:rPr lang="sv-SE"/>
              <a:pPr/>
              <a:t>16 mars 2022</a:t>
            </a:fld>
            <a:endParaRPr lang="sv-SE"/>
          </a:p>
        </p:txBody>
      </p:sp>
      <p:sp>
        <p:nvSpPr>
          <p:cNvPr id="5" name="Platshållare för bildnummer 4"/>
          <p:cNvSpPr>
            <a:spLocks noGrp="1"/>
          </p:cNvSpPr>
          <p:nvPr>
            <p:ph type="sldNum" sz="quarter" idx="12"/>
          </p:nvPr>
        </p:nvSpPr>
        <p:spPr/>
        <p:txBody>
          <a:bodyPr/>
          <a:lstStyle>
            <a:lvl1pPr>
              <a:defRPr/>
            </a:lvl1pPr>
          </a:lstStyle>
          <a:p>
            <a:fld id="{F62672A2-7A6E-4D96-9253-F8CDFE0E8C67}" type="slidenum">
              <a:rPr lang="sv-SE"/>
              <a:pPr/>
              <a:t>‹#›</a:t>
            </a:fld>
            <a:endParaRPr lang="sv-SE"/>
          </a:p>
        </p:txBody>
      </p:sp>
      <p:sp>
        <p:nvSpPr>
          <p:cNvPr id="7" name="Platshållare för bild 6"/>
          <p:cNvSpPr>
            <a:spLocks noGrp="1"/>
          </p:cNvSpPr>
          <p:nvPr>
            <p:ph type="pic" sz="quarter" idx="13"/>
          </p:nvPr>
        </p:nvSpPr>
        <p:spPr>
          <a:xfrm>
            <a:off x="119270" y="119271"/>
            <a:ext cx="8905460" cy="4905953"/>
          </a:xfrm>
        </p:spPr>
        <p:txBody>
          <a:bodyPr/>
          <a:lstStyle/>
          <a:p>
            <a:r>
              <a:rPr lang="sv-SE" dirty="0"/>
              <a:t>Klicka på ikonen för att lägga till en bild</a:t>
            </a:r>
          </a:p>
        </p:txBody>
      </p:sp>
    </p:spTree>
    <p:extLst>
      <p:ext uri="{BB962C8B-B14F-4D97-AF65-F5344CB8AC3E}">
        <p14:creationId xmlns:p14="http://schemas.microsoft.com/office/powerpoint/2010/main" val="2120383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 1 innehåll och 1 bild">
    <p:spTree>
      <p:nvGrpSpPr>
        <p:cNvPr id="1" name=""/>
        <p:cNvGrpSpPr/>
        <p:nvPr/>
      </p:nvGrpSpPr>
      <p:grpSpPr>
        <a:xfrm>
          <a:off x="0" y="0"/>
          <a:ext cx="0" cy="0"/>
          <a:chOff x="0" y="0"/>
          <a:chExt cx="0" cy="0"/>
        </a:xfrm>
      </p:grpSpPr>
      <p:sp>
        <p:nvSpPr>
          <p:cNvPr id="9" name="Platshållare för bild 8"/>
          <p:cNvSpPr>
            <a:spLocks noGrp="1"/>
          </p:cNvSpPr>
          <p:nvPr>
            <p:ph type="pic" sz="quarter" idx="13"/>
          </p:nvPr>
        </p:nvSpPr>
        <p:spPr>
          <a:xfrm>
            <a:off x="4502150" y="1851025"/>
            <a:ext cx="3810000" cy="2825750"/>
          </a:xfrm>
        </p:spPr>
        <p:txBody>
          <a:bodyPr/>
          <a:lstStyle/>
          <a:p>
            <a:r>
              <a:rPr lang="sv-SE"/>
              <a:t>Klicka på ikonen för att lägga till en bild</a:t>
            </a:r>
          </a:p>
        </p:txBody>
      </p:sp>
      <p:sp>
        <p:nvSpPr>
          <p:cNvPr id="2" name="Platshållare för datum 1"/>
          <p:cNvSpPr>
            <a:spLocks noGrp="1"/>
          </p:cNvSpPr>
          <p:nvPr>
            <p:ph type="dt" sz="half" idx="10"/>
          </p:nvPr>
        </p:nvSpPr>
        <p:spPr/>
        <p:txBody>
          <a:bodyPr/>
          <a:lstStyle>
            <a:lvl1pPr>
              <a:defRPr/>
            </a:lvl1pPr>
          </a:lstStyle>
          <a:p>
            <a:fld id="{69C70660-333D-4417-8C25-17E2CB1974B4}" type="datetime4">
              <a:rPr lang="sv-SE"/>
              <a:pPr/>
              <a:t>16 mars 2022</a:t>
            </a:fld>
            <a:endParaRPr lang="sv-SE"/>
          </a:p>
        </p:txBody>
      </p:sp>
      <p:sp>
        <p:nvSpPr>
          <p:cNvPr id="3" name="Platshållare för sidfot 2"/>
          <p:cNvSpPr>
            <a:spLocks noGrp="1"/>
          </p:cNvSpPr>
          <p:nvPr>
            <p:ph type="ftr" sz="quarter" idx="11"/>
          </p:nvPr>
        </p:nvSpPr>
        <p:spPr/>
        <p:txBody>
          <a:bodyPr/>
          <a:lstStyle>
            <a:lvl1pPr>
              <a:defRPr/>
            </a:lvl1pPr>
          </a:lstStyle>
          <a:p>
            <a:endParaRPr lang="sv-SE" dirty="0"/>
          </a:p>
        </p:txBody>
      </p:sp>
      <p:sp>
        <p:nvSpPr>
          <p:cNvPr id="4" name="Platshållare för bildnummer 3"/>
          <p:cNvSpPr>
            <a:spLocks noGrp="1"/>
          </p:cNvSpPr>
          <p:nvPr>
            <p:ph type="sldNum" sz="quarter" idx="12"/>
          </p:nvPr>
        </p:nvSpPr>
        <p:spPr/>
        <p:txBody>
          <a:bodyPr/>
          <a:lstStyle>
            <a:lvl1pPr>
              <a:defRPr/>
            </a:lvl1pPr>
          </a:lstStyle>
          <a:p>
            <a:fld id="{E4B570BB-7289-4069-9D4A-2FAE4107D42A}" type="slidenum">
              <a:rPr lang="sv-SE"/>
              <a:pPr/>
              <a:t>‹#›</a:t>
            </a:fld>
            <a:endParaRPr lang="sv-SE"/>
          </a:p>
        </p:txBody>
      </p:sp>
      <p:sp>
        <p:nvSpPr>
          <p:cNvPr id="5" name="Rubrik 1"/>
          <p:cNvSpPr>
            <a:spLocks noGrp="1"/>
          </p:cNvSpPr>
          <p:nvPr>
            <p:ph type="title"/>
          </p:nvPr>
        </p:nvSpPr>
        <p:spPr>
          <a:xfrm>
            <a:off x="539750" y="850404"/>
            <a:ext cx="7772400" cy="857250"/>
          </a:xfrm>
        </p:spPr>
        <p:txBody>
          <a:bodyPr/>
          <a:lstStyle/>
          <a:p>
            <a:r>
              <a:rPr lang="sv-SE"/>
              <a:t>Klicka här för att ändra format</a:t>
            </a:r>
            <a:endParaRPr lang="sv-SE" dirty="0"/>
          </a:p>
        </p:txBody>
      </p:sp>
      <p:sp>
        <p:nvSpPr>
          <p:cNvPr id="6" name="Platshållare för innehåll 2"/>
          <p:cNvSpPr>
            <a:spLocks noGrp="1"/>
          </p:cNvSpPr>
          <p:nvPr>
            <p:ph sz="half" idx="1"/>
          </p:nvPr>
        </p:nvSpPr>
        <p:spPr>
          <a:xfrm>
            <a:off x="539750" y="1851669"/>
            <a:ext cx="3810000" cy="2825105"/>
          </a:xfrm>
        </p:spPr>
        <p:txBody>
          <a:bodyPr/>
          <a:lstStyle>
            <a:lvl1pPr>
              <a:defRPr sz="2000"/>
            </a:lvl1pPr>
            <a:lvl2pPr>
              <a:defRPr sz="1800"/>
            </a:lvl2pPr>
            <a:lvl3pPr>
              <a:defRPr sz="1600"/>
            </a:lvl3pPr>
            <a:lvl4pPr>
              <a:defRPr sz="1400"/>
            </a:lvl4pPr>
            <a:lvl5pPr>
              <a:defRPr sz="16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p:txBody>
      </p:sp>
    </p:spTree>
    <p:extLst>
      <p:ext uri="{BB962C8B-B14F-4D97-AF65-F5344CB8AC3E}">
        <p14:creationId xmlns:p14="http://schemas.microsoft.com/office/powerpoint/2010/main" val="827238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 2 bilder">
    <p:spTree>
      <p:nvGrpSpPr>
        <p:cNvPr id="1" name=""/>
        <p:cNvGrpSpPr/>
        <p:nvPr/>
      </p:nvGrpSpPr>
      <p:grpSpPr>
        <a:xfrm>
          <a:off x="0" y="0"/>
          <a:ext cx="0" cy="0"/>
          <a:chOff x="0" y="0"/>
          <a:chExt cx="0" cy="0"/>
        </a:xfrm>
      </p:grpSpPr>
      <p:sp>
        <p:nvSpPr>
          <p:cNvPr id="11" name="Platshållare för bild 8"/>
          <p:cNvSpPr>
            <a:spLocks noGrp="1"/>
          </p:cNvSpPr>
          <p:nvPr>
            <p:ph type="pic" sz="quarter" idx="14"/>
          </p:nvPr>
        </p:nvSpPr>
        <p:spPr>
          <a:xfrm>
            <a:off x="539750" y="1851670"/>
            <a:ext cx="3810000" cy="2825750"/>
          </a:xfrm>
        </p:spPr>
        <p:txBody>
          <a:bodyPr/>
          <a:lstStyle/>
          <a:p>
            <a:r>
              <a:rPr lang="sv-SE"/>
              <a:t>Klicka på ikonen för att lägga till en bild</a:t>
            </a:r>
          </a:p>
        </p:txBody>
      </p:sp>
      <p:sp>
        <p:nvSpPr>
          <p:cNvPr id="5" name="Platshållare för datum 4"/>
          <p:cNvSpPr>
            <a:spLocks noGrp="1"/>
          </p:cNvSpPr>
          <p:nvPr>
            <p:ph type="dt" sz="half" idx="10"/>
          </p:nvPr>
        </p:nvSpPr>
        <p:spPr/>
        <p:txBody>
          <a:bodyPr/>
          <a:lstStyle>
            <a:lvl1pPr>
              <a:defRPr/>
            </a:lvl1pPr>
          </a:lstStyle>
          <a:p>
            <a:fld id="{E9AD4C84-4EA5-437F-A12A-61931E0C0F5F}" type="datetime4">
              <a:rPr lang="sv-SE"/>
              <a:pPr/>
              <a:t>16 mars 2022</a:t>
            </a:fld>
            <a:endParaRPr lang="sv-SE"/>
          </a:p>
        </p:txBody>
      </p:sp>
      <p:sp>
        <p:nvSpPr>
          <p:cNvPr id="6" name="Platshållare för sidfot 5"/>
          <p:cNvSpPr>
            <a:spLocks noGrp="1"/>
          </p:cNvSpPr>
          <p:nvPr>
            <p:ph type="ftr" sz="quarter" idx="11"/>
          </p:nvPr>
        </p:nvSpPr>
        <p:spPr/>
        <p:txBody>
          <a:bodyPr/>
          <a:lstStyle>
            <a:lvl1pPr>
              <a:defRPr/>
            </a:lvl1pPr>
          </a:lstStyle>
          <a:p>
            <a:endParaRPr lang="sv-SE" dirty="0"/>
          </a:p>
        </p:txBody>
      </p:sp>
      <p:sp>
        <p:nvSpPr>
          <p:cNvPr id="7" name="Platshållare för bildnummer 6"/>
          <p:cNvSpPr>
            <a:spLocks noGrp="1"/>
          </p:cNvSpPr>
          <p:nvPr>
            <p:ph type="sldNum" sz="quarter" idx="12"/>
          </p:nvPr>
        </p:nvSpPr>
        <p:spPr/>
        <p:txBody>
          <a:bodyPr/>
          <a:lstStyle>
            <a:lvl1pPr>
              <a:defRPr/>
            </a:lvl1pPr>
          </a:lstStyle>
          <a:p>
            <a:fld id="{73E6EECC-44D8-4442-87AA-D47F74CC81A2}" type="slidenum">
              <a:rPr lang="sv-SE"/>
              <a:pPr/>
              <a:t>‹#›</a:t>
            </a:fld>
            <a:endParaRPr lang="sv-SE"/>
          </a:p>
        </p:txBody>
      </p:sp>
      <p:sp>
        <p:nvSpPr>
          <p:cNvPr id="8" name="Platshållare för bild 8"/>
          <p:cNvSpPr>
            <a:spLocks noGrp="1"/>
          </p:cNvSpPr>
          <p:nvPr>
            <p:ph type="pic" sz="quarter" idx="13"/>
          </p:nvPr>
        </p:nvSpPr>
        <p:spPr>
          <a:xfrm>
            <a:off x="4502150" y="1851025"/>
            <a:ext cx="3810000" cy="2825750"/>
          </a:xfrm>
        </p:spPr>
        <p:txBody>
          <a:bodyPr/>
          <a:lstStyle/>
          <a:p>
            <a:r>
              <a:rPr lang="sv-SE"/>
              <a:t>Klicka på ikonen för att lägga till en bild</a:t>
            </a:r>
          </a:p>
        </p:txBody>
      </p:sp>
      <p:sp>
        <p:nvSpPr>
          <p:cNvPr id="9" name="Rubrik 1"/>
          <p:cNvSpPr>
            <a:spLocks noGrp="1"/>
          </p:cNvSpPr>
          <p:nvPr>
            <p:ph type="title"/>
          </p:nvPr>
        </p:nvSpPr>
        <p:spPr>
          <a:xfrm>
            <a:off x="539750" y="850404"/>
            <a:ext cx="7772400" cy="857250"/>
          </a:xfrm>
        </p:spPr>
        <p:txBody>
          <a:bodyPr/>
          <a:lstStyle/>
          <a:p>
            <a:r>
              <a:rPr lang="sv-SE"/>
              <a:t>Klicka här för att ändra format</a:t>
            </a:r>
            <a:endParaRPr lang="sv-SE" dirty="0"/>
          </a:p>
        </p:txBody>
      </p:sp>
    </p:spTree>
    <p:extLst>
      <p:ext uri="{BB962C8B-B14F-4D97-AF65-F5344CB8AC3E}">
        <p14:creationId xmlns:p14="http://schemas.microsoft.com/office/powerpoint/2010/main" val="3657994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 2 bilder m bild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E6FCE75A-EAA4-4123-8930-E04E73635E7B}" type="datetime4">
              <a:rPr lang="sv-SE" smtClean="0"/>
              <a:pPr/>
              <a:t>16 mars 2022</a:t>
            </a:fld>
            <a:endParaRPr lang="sv-SE"/>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B5C8723E-5A40-4F9A-B83B-0F0B7FEF2706}" type="slidenum">
              <a:rPr lang="sv-SE" smtClean="0"/>
              <a:pPr/>
              <a:t>‹#›</a:t>
            </a:fld>
            <a:endParaRPr lang="sv-SE"/>
          </a:p>
        </p:txBody>
      </p:sp>
      <p:sp>
        <p:nvSpPr>
          <p:cNvPr id="6" name="Platshållare för bild 8"/>
          <p:cNvSpPr>
            <a:spLocks noGrp="1"/>
          </p:cNvSpPr>
          <p:nvPr>
            <p:ph type="pic" sz="quarter" idx="14"/>
          </p:nvPr>
        </p:nvSpPr>
        <p:spPr>
          <a:xfrm>
            <a:off x="539750" y="1853075"/>
            <a:ext cx="3810000" cy="2086827"/>
          </a:xfrm>
        </p:spPr>
        <p:txBody>
          <a:bodyPr/>
          <a:lstStyle/>
          <a:p>
            <a:r>
              <a:rPr lang="sv-SE"/>
              <a:t>Klicka på ikonen för att lägga till en bild</a:t>
            </a:r>
          </a:p>
        </p:txBody>
      </p:sp>
      <p:sp>
        <p:nvSpPr>
          <p:cNvPr id="7" name="Platshållare för bild 8"/>
          <p:cNvSpPr>
            <a:spLocks noGrp="1"/>
          </p:cNvSpPr>
          <p:nvPr>
            <p:ph type="pic" sz="quarter" idx="13"/>
          </p:nvPr>
        </p:nvSpPr>
        <p:spPr>
          <a:xfrm>
            <a:off x="4502150" y="1852430"/>
            <a:ext cx="3810000" cy="2087472"/>
          </a:xfrm>
        </p:spPr>
        <p:txBody>
          <a:bodyPr/>
          <a:lstStyle/>
          <a:p>
            <a:r>
              <a:rPr lang="sv-SE"/>
              <a:t>Klicka på ikonen för att lägga till en bild</a:t>
            </a:r>
          </a:p>
        </p:txBody>
      </p:sp>
      <p:sp>
        <p:nvSpPr>
          <p:cNvPr id="10" name="Platshållare för text 9"/>
          <p:cNvSpPr>
            <a:spLocks noGrp="1"/>
          </p:cNvSpPr>
          <p:nvPr>
            <p:ph type="body" sz="quarter" idx="15"/>
          </p:nvPr>
        </p:nvSpPr>
        <p:spPr>
          <a:xfrm>
            <a:off x="539750" y="4063372"/>
            <a:ext cx="3810000" cy="574675"/>
          </a:xfrm>
        </p:spPr>
        <p:txBody>
          <a:bodyPr/>
          <a:lstStyle>
            <a:lvl1pPr marL="0" indent="0">
              <a:buNone/>
              <a:defRPr/>
            </a:lvl1pPr>
          </a:lstStyle>
          <a:p>
            <a:pPr lvl="0"/>
            <a:r>
              <a:rPr lang="sv-SE"/>
              <a:t>Klicka här för att ändra format på bakgrundstexten</a:t>
            </a:r>
          </a:p>
        </p:txBody>
      </p:sp>
      <p:sp>
        <p:nvSpPr>
          <p:cNvPr id="11" name="Platshållare för text 9"/>
          <p:cNvSpPr>
            <a:spLocks noGrp="1"/>
          </p:cNvSpPr>
          <p:nvPr>
            <p:ph type="body" sz="quarter" idx="16"/>
          </p:nvPr>
        </p:nvSpPr>
        <p:spPr>
          <a:xfrm>
            <a:off x="4502150" y="4059548"/>
            <a:ext cx="3810000" cy="574675"/>
          </a:xfrm>
        </p:spPr>
        <p:txBody>
          <a:bodyPr/>
          <a:lstStyle>
            <a:lvl1pPr marL="0" indent="0">
              <a:buNone/>
              <a:defRPr/>
            </a:lvl1pPr>
          </a:lstStyle>
          <a:p>
            <a:pPr lvl="0"/>
            <a:r>
              <a:rPr lang="sv-SE"/>
              <a:t>Klicka här för att ändra format på bakgrundstexten</a:t>
            </a:r>
          </a:p>
        </p:txBody>
      </p:sp>
    </p:spTree>
    <p:extLst>
      <p:ext uri="{BB962C8B-B14F-4D97-AF65-F5344CB8AC3E}">
        <p14:creationId xmlns:p14="http://schemas.microsoft.com/office/powerpoint/2010/main" val="2201580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Bildobjekt 3" descr="Karolinska Institutet logotyp"/>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490583" y="63225"/>
            <a:ext cx="1535280" cy="767188"/>
          </a:xfrm>
          <a:prstGeom prst="rect">
            <a:avLst/>
          </a:prstGeom>
        </p:spPr>
      </p:pic>
      <p:sp>
        <p:nvSpPr>
          <p:cNvPr id="1026" name="Rectangle 2"/>
          <p:cNvSpPr>
            <a:spLocks noGrp="1" noChangeArrowheads="1"/>
          </p:cNvSpPr>
          <p:nvPr>
            <p:ph type="title"/>
          </p:nvPr>
        </p:nvSpPr>
        <p:spPr bwMode="auto">
          <a:xfrm>
            <a:off x="539750" y="850404"/>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dirty="0"/>
              <a:t>Klicka här för att ändra format på bakgrundsrubriken</a:t>
            </a:r>
          </a:p>
        </p:txBody>
      </p:sp>
      <p:sp>
        <p:nvSpPr>
          <p:cNvPr id="1027" name="Rectangle 3"/>
          <p:cNvSpPr>
            <a:spLocks noGrp="1" noChangeArrowheads="1"/>
          </p:cNvSpPr>
          <p:nvPr>
            <p:ph type="body" idx="1"/>
          </p:nvPr>
        </p:nvSpPr>
        <p:spPr bwMode="auto">
          <a:xfrm>
            <a:off x="539750" y="1851670"/>
            <a:ext cx="7772400" cy="282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p:txBody>
      </p:sp>
      <p:sp>
        <p:nvSpPr>
          <p:cNvPr id="1028" name="Rectangle 4"/>
          <p:cNvSpPr>
            <a:spLocks noGrp="1" noChangeArrowheads="1"/>
          </p:cNvSpPr>
          <p:nvPr>
            <p:ph type="dt" sz="half" idx="2"/>
          </p:nvPr>
        </p:nvSpPr>
        <p:spPr bwMode="auto">
          <a:xfrm>
            <a:off x="6553200" y="4857750"/>
            <a:ext cx="19050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800">
                <a:solidFill>
                  <a:schemeClr val="bg2"/>
                </a:solidFill>
                <a:latin typeface="+mn-lt"/>
              </a:defRPr>
            </a:lvl1pPr>
          </a:lstStyle>
          <a:p>
            <a:fld id="{E6FCE75A-EAA4-4123-8930-E04E73635E7B}" type="datetime4">
              <a:rPr lang="sv-SE"/>
              <a:pPr/>
              <a:t>16 mars 2022</a:t>
            </a:fld>
            <a:endParaRPr lang="sv-SE"/>
          </a:p>
        </p:txBody>
      </p:sp>
      <p:sp>
        <p:nvSpPr>
          <p:cNvPr id="1029" name="Rectangle 5"/>
          <p:cNvSpPr>
            <a:spLocks noGrp="1" noChangeArrowheads="1"/>
          </p:cNvSpPr>
          <p:nvPr>
            <p:ph type="ftr" sz="quarter" idx="3"/>
          </p:nvPr>
        </p:nvSpPr>
        <p:spPr bwMode="auto">
          <a:xfrm>
            <a:off x="457200" y="4857750"/>
            <a:ext cx="28956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800">
                <a:solidFill>
                  <a:schemeClr val="bg2"/>
                </a:solidFill>
                <a:latin typeface="+mn-lt"/>
              </a:defRPr>
            </a:lvl1pPr>
          </a:lstStyle>
          <a:p>
            <a:endParaRPr lang="sv-SE" dirty="0"/>
          </a:p>
        </p:txBody>
      </p:sp>
      <p:sp>
        <p:nvSpPr>
          <p:cNvPr id="1030" name="Rectangle 6"/>
          <p:cNvSpPr>
            <a:spLocks noGrp="1" noChangeArrowheads="1"/>
          </p:cNvSpPr>
          <p:nvPr>
            <p:ph type="sldNum" sz="quarter" idx="4"/>
          </p:nvPr>
        </p:nvSpPr>
        <p:spPr bwMode="auto">
          <a:xfrm>
            <a:off x="8229600" y="4857750"/>
            <a:ext cx="6858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800" b="1">
                <a:solidFill>
                  <a:schemeClr val="bg2"/>
                </a:solidFill>
                <a:latin typeface="+mn-lt"/>
              </a:defRPr>
            </a:lvl1pPr>
          </a:lstStyle>
          <a:p>
            <a:fld id="{B5C8723E-5A40-4F9A-B83B-0F0B7FEF2706}" type="slidenum">
              <a:rPr lang="sv-SE"/>
              <a:pPr/>
              <a:t>‹#›</a:t>
            </a:fld>
            <a:endParaRPr lang="sv-SE"/>
          </a:p>
        </p:txBody>
      </p:sp>
      <p:sp>
        <p:nvSpPr>
          <p:cNvPr id="1031" name="Line 7"/>
          <p:cNvSpPr>
            <a:spLocks noChangeShapeType="1"/>
          </p:cNvSpPr>
          <p:nvPr/>
        </p:nvSpPr>
        <p:spPr bwMode="auto">
          <a:xfrm>
            <a:off x="533400" y="4800600"/>
            <a:ext cx="8305800" cy="0"/>
          </a:xfrm>
          <a:prstGeom prst="line">
            <a:avLst/>
          </a:prstGeom>
          <a:noFill/>
          <a:ln w="952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7" r:id="rId7"/>
    <p:sldLayoutId id="2147483658" r:id="rId8"/>
  </p:sldLayoutIdLst>
  <p:hf hdr="0"/>
  <p:txStyles>
    <p:titleStyle>
      <a:lvl1pPr algn="l" rtl="0" eaLnBrk="1" fontAlgn="base" hangingPunct="1">
        <a:spcBef>
          <a:spcPct val="0"/>
        </a:spcBef>
        <a:spcAft>
          <a:spcPct val="0"/>
        </a:spcAft>
        <a:defRPr sz="2800" b="1">
          <a:solidFill>
            <a:schemeClr val="accent1"/>
          </a:solidFill>
          <a:latin typeface="+mj-lt"/>
          <a:ea typeface="+mj-ea"/>
          <a:cs typeface="+mj-cs"/>
        </a:defRPr>
      </a:lvl1pPr>
      <a:lvl2pPr algn="l" rtl="0" eaLnBrk="1" fontAlgn="base" hangingPunct="1">
        <a:spcBef>
          <a:spcPct val="0"/>
        </a:spcBef>
        <a:spcAft>
          <a:spcPct val="0"/>
        </a:spcAft>
        <a:defRPr sz="2800" b="1">
          <a:solidFill>
            <a:schemeClr val="accent1"/>
          </a:solidFill>
          <a:latin typeface="Arial" charset="0"/>
        </a:defRPr>
      </a:lvl2pPr>
      <a:lvl3pPr algn="l" rtl="0" eaLnBrk="1" fontAlgn="base" hangingPunct="1">
        <a:spcBef>
          <a:spcPct val="0"/>
        </a:spcBef>
        <a:spcAft>
          <a:spcPct val="0"/>
        </a:spcAft>
        <a:defRPr sz="2800" b="1">
          <a:solidFill>
            <a:schemeClr val="accent1"/>
          </a:solidFill>
          <a:latin typeface="Arial" charset="0"/>
        </a:defRPr>
      </a:lvl3pPr>
      <a:lvl4pPr algn="l" rtl="0" eaLnBrk="1" fontAlgn="base" hangingPunct="1">
        <a:spcBef>
          <a:spcPct val="0"/>
        </a:spcBef>
        <a:spcAft>
          <a:spcPct val="0"/>
        </a:spcAft>
        <a:defRPr sz="2800" b="1">
          <a:solidFill>
            <a:schemeClr val="accent1"/>
          </a:solidFill>
          <a:latin typeface="Arial" charset="0"/>
        </a:defRPr>
      </a:lvl4pPr>
      <a:lvl5pPr algn="l" rtl="0" eaLnBrk="1" fontAlgn="base" hangingPunct="1">
        <a:spcBef>
          <a:spcPct val="0"/>
        </a:spcBef>
        <a:spcAft>
          <a:spcPct val="0"/>
        </a:spcAft>
        <a:defRPr sz="2800" b="1">
          <a:solidFill>
            <a:schemeClr val="accent1"/>
          </a:solidFill>
          <a:latin typeface="Arial" charset="0"/>
        </a:defRPr>
      </a:lvl5pPr>
      <a:lvl6pPr marL="457200" algn="l" rtl="0" eaLnBrk="1" fontAlgn="base" hangingPunct="1">
        <a:spcBef>
          <a:spcPct val="0"/>
        </a:spcBef>
        <a:spcAft>
          <a:spcPct val="0"/>
        </a:spcAft>
        <a:defRPr sz="2800" b="1">
          <a:solidFill>
            <a:schemeClr val="accent1"/>
          </a:solidFill>
          <a:latin typeface="Arial" charset="0"/>
        </a:defRPr>
      </a:lvl6pPr>
      <a:lvl7pPr marL="914400" algn="l" rtl="0" eaLnBrk="1" fontAlgn="base" hangingPunct="1">
        <a:spcBef>
          <a:spcPct val="0"/>
        </a:spcBef>
        <a:spcAft>
          <a:spcPct val="0"/>
        </a:spcAft>
        <a:defRPr sz="2800" b="1">
          <a:solidFill>
            <a:schemeClr val="accent1"/>
          </a:solidFill>
          <a:latin typeface="Arial" charset="0"/>
        </a:defRPr>
      </a:lvl7pPr>
      <a:lvl8pPr marL="1371600" algn="l" rtl="0" eaLnBrk="1" fontAlgn="base" hangingPunct="1">
        <a:spcBef>
          <a:spcPct val="0"/>
        </a:spcBef>
        <a:spcAft>
          <a:spcPct val="0"/>
        </a:spcAft>
        <a:defRPr sz="2800" b="1">
          <a:solidFill>
            <a:schemeClr val="accent1"/>
          </a:solidFill>
          <a:latin typeface="Arial" charset="0"/>
        </a:defRPr>
      </a:lvl8pPr>
      <a:lvl9pPr marL="1828800" algn="l" rtl="0" eaLnBrk="1" fontAlgn="base" hangingPunct="1">
        <a:spcBef>
          <a:spcPct val="0"/>
        </a:spcBef>
        <a:spcAft>
          <a:spcPct val="0"/>
        </a:spcAft>
        <a:defRPr sz="2800" b="1">
          <a:solidFill>
            <a:schemeClr val="accent1"/>
          </a:solidFill>
          <a:latin typeface="Arial" charset="0"/>
        </a:defRPr>
      </a:lvl9pPr>
    </p:titleStyle>
    <p:bodyStyle>
      <a:lvl1pPr marL="342900" indent="-342900" algn="l" rtl="0" eaLnBrk="1" fontAlgn="base" hangingPunct="1">
        <a:spcBef>
          <a:spcPct val="20000"/>
        </a:spcBef>
        <a:spcAft>
          <a:spcPct val="0"/>
        </a:spcAft>
        <a:buClr>
          <a:schemeClr val="accent1"/>
        </a:buClr>
        <a:buFont typeface="Wingdings" charset="2"/>
        <a:buChar char="§"/>
        <a:defRPr sz="20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charset="2"/>
        <a:buChar char="à"/>
        <a:defRPr sz="1800">
          <a:solidFill>
            <a:schemeClr val="tx1"/>
          </a:solidFill>
          <a:latin typeface="+mn-lt"/>
        </a:defRPr>
      </a:lvl2pPr>
      <a:lvl3pPr marL="1143000" indent="-228600" algn="l" rtl="0" eaLnBrk="1" fontAlgn="base" hangingPunct="1">
        <a:spcBef>
          <a:spcPct val="20000"/>
        </a:spcBef>
        <a:spcAft>
          <a:spcPct val="0"/>
        </a:spcAft>
        <a:buClr>
          <a:schemeClr val="accent1"/>
        </a:buClr>
        <a:buFont typeface="Wingdings" charset="2"/>
        <a:buChar char="§"/>
        <a:defRPr sz="1600">
          <a:solidFill>
            <a:schemeClr val="tx1"/>
          </a:solidFill>
          <a:latin typeface="+mn-lt"/>
        </a:defRPr>
      </a:lvl3pPr>
      <a:lvl4pPr marL="1600200" indent="-228600" algn="l" rtl="0" eaLnBrk="1" fontAlgn="base" hangingPunct="1">
        <a:spcBef>
          <a:spcPct val="20000"/>
        </a:spcBef>
        <a:spcAft>
          <a:spcPct val="0"/>
        </a:spcAft>
        <a:buFont typeface="Wingdings" charset="2"/>
        <a:buChar char="à"/>
        <a:defRPr sz="14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charset="2"/>
        <a:defRPr sz="180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www.ncbi.nlm.nih.gov/pmc/articles/PMC6838734/#R9" TargetMode="External"/><Relationship Id="rId13" Type="http://schemas.openxmlformats.org/officeDocument/2006/relationships/hyperlink" Target="https://nigerianstat.gov.ng/elibrary/read/1092" TargetMode="External"/><Relationship Id="rId3" Type="http://schemas.openxmlformats.org/officeDocument/2006/relationships/hyperlink" Target="https://www.who.int/news-room/fact-sheets/detail/cholera" TargetMode="External"/><Relationship Id="rId7" Type="http://schemas.openxmlformats.org/officeDocument/2006/relationships/hyperlink" Target="https://www.outbreakobservatory.org/outbreakthursday-1/7/29/2021/cholera-outbreak-in-nigeria" TargetMode="External"/><Relationship Id="rId12" Type="http://schemas.openxmlformats.org/officeDocument/2006/relationships/hyperlink" Target="https://citypopulation.de/Nigeria-Cities.html" TargetMode="External"/><Relationship Id="rId2" Type="http://schemas.openxmlformats.org/officeDocument/2006/relationships/hyperlink" Target="https://www.cdc.gov/cholera/africa/index.html" TargetMode="External"/><Relationship Id="rId1" Type="http://schemas.openxmlformats.org/officeDocument/2006/relationships/slideLayout" Target="../slideLayouts/slideLayout2.xml"/><Relationship Id="rId6" Type="http://schemas.openxmlformats.org/officeDocument/2006/relationships/hyperlink" Target="https://www.who.int/news/item/19-12-2019-drop-in-cholera-cases-worldwide-as-key-endemic-countries-report-gains-in-cholera-control" TargetMode="External"/><Relationship Id="rId11" Type="http://schemas.openxmlformats.org/officeDocument/2006/relationships/hyperlink" Target="https://doi.org/10.12688/f1000research.50831.1" TargetMode="External"/><Relationship Id="rId5" Type="http://schemas.openxmlformats.org/officeDocument/2006/relationships/hyperlink" Target="https://www.health.ny.gov/diseases/communicable/cholera/fact_sheet.htm" TargetMode="External"/><Relationship Id="rId10" Type="http://schemas.openxmlformats.org/officeDocument/2006/relationships/hyperlink" Target="https://www.who.int/publications/i/item/9789241514545" TargetMode="External"/><Relationship Id="rId4" Type="http://schemas.openxmlformats.org/officeDocument/2006/relationships/hyperlink" Target="https://www.doctorswithoutborders.org/what-we-do/news-stories/story/nigeria-tackling-worst-cholera-outbreak-decade" TargetMode="External"/><Relationship Id="rId9" Type="http://schemas.openxmlformats.org/officeDocument/2006/relationships/hyperlink" Target="https://www.cdc.gov/vaccines/hcp/vis/vis-statements/cholera.html" TargetMode="External"/><Relationship Id="rId14" Type="http://schemas.openxmlformats.org/officeDocument/2006/relationships/hyperlink" Target="https://onlinelibrary.wiley.com/doi/epdf/10.1002/hpm.2603?saml_referr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xfrm>
            <a:off x="665911" y="1486586"/>
            <a:ext cx="7772400" cy="857250"/>
          </a:xfrm>
        </p:spPr>
        <p:txBody>
          <a:bodyPr/>
          <a:lstStyle/>
          <a:p>
            <a:r>
              <a:rPr lang="sv-SE" dirty="0" err="1"/>
              <a:t>Assessment</a:t>
            </a:r>
            <a:r>
              <a:rPr lang="sv-SE" dirty="0"/>
              <a:t> </a:t>
            </a:r>
            <a:r>
              <a:rPr lang="sv-SE" dirty="0" err="1"/>
              <a:t>of</a:t>
            </a:r>
            <a:r>
              <a:rPr lang="sv-SE" dirty="0"/>
              <a:t> Water, </a:t>
            </a:r>
            <a:r>
              <a:rPr lang="sv-SE" dirty="0" err="1"/>
              <a:t>Sanitation</a:t>
            </a:r>
            <a:r>
              <a:rPr lang="sv-SE" dirty="0"/>
              <a:t> and </a:t>
            </a:r>
            <a:r>
              <a:rPr lang="sv-SE" dirty="0" err="1"/>
              <a:t>Hygiene</a:t>
            </a:r>
            <a:r>
              <a:rPr lang="sv-SE" dirty="0"/>
              <a:t> (WASH) in Healthcare </a:t>
            </a:r>
            <a:r>
              <a:rPr lang="sv-SE" dirty="0" err="1"/>
              <a:t>Facilities</a:t>
            </a:r>
            <a:r>
              <a:rPr lang="sv-SE" dirty="0"/>
              <a:t> in the </a:t>
            </a:r>
            <a:r>
              <a:rPr lang="sv-SE" dirty="0" err="1"/>
              <a:t>Bauchi</a:t>
            </a:r>
            <a:r>
              <a:rPr lang="sv-SE" dirty="0"/>
              <a:t> and </a:t>
            </a:r>
            <a:r>
              <a:rPr lang="sv-SE" dirty="0" err="1"/>
              <a:t>Adamawa</a:t>
            </a:r>
            <a:r>
              <a:rPr lang="sv-SE" dirty="0"/>
              <a:t> States </a:t>
            </a:r>
            <a:r>
              <a:rPr lang="sv-SE" dirty="0" err="1"/>
              <a:t>of</a:t>
            </a:r>
            <a:r>
              <a:rPr lang="sv-SE" dirty="0"/>
              <a:t> Nigeria</a:t>
            </a:r>
          </a:p>
        </p:txBody>
      </p:sp>
      <p:sp>
        <p:nvSpPr>
          <p:cNvPr id="17411" name="Rectangle 3"/>
          <p:cNvSpPr>
            <a:spLocks noGrp="1" noChangeArrowheads="1"/>
          </p:cNvSpPr>
          <p:nvPr>
            <p:ph type="subTitle" idx="1"/>
          </p:nvPr>
        </p:nvSpPr>
        <p:spPr>
          <a:xfrm>
            <a:off x="677714" y="2890394"/>
            <a:ext cx="7772400" cy="1314450"/>
          </a:xfrm>
        </p:spPr>
        <p:txBody>
          <a:bodyPr/>
          <a:lstStyle/>
          <a:p>
            <a:r>
              <a:rPr lang="sv-SE" dirty="0" err="1"/>
              <a:t>Implications</a:t>
            </a:r>
            <a:r>
              <a:rPr lang="sv-SE" dirty="0"/>
              <a:t> for </a:t>
            </a:r>
            <a:r>
              <a:rPr lang="sv-SE" dirty="0" err="1"/>
              <a:t>Cholera</a:t>
            </a:r>
            <a:r>
              <a:rPr lang="sv-SE" dirty="0"/>
              <a:t> Control</a:t>
            </a:r>
          </a:p>
        </p:txBody>
      </p:sp>
      <p:sp>
        <p:nvSpPr>
          <p:cNvPr id="3" name="TextBox 2">
            <a:extLst>
              <a:ext uri="{FF2B5EF4-FFF2-40B4-BE49-F238E27FC236}">
                <a16:creationId xmlns:a16="http://schemas.microsoft.com/office/drawing/2014/main" id="{1627B7CF-7E14-FB43-A071-E017ED92F59D}"/>
              </a:ext>
            </a:extLst>
          </p:cNvPr>
          <p:cNvSpPr txBox="1"/>
          <p:nvPr/>
        </p:nvSpPr>
        <p:spPr>
          <a:xfrm>
            <a:off x="827584" y="3854918"/>
            <a:ext cx="5472608" cy="830997"/>
          </a:xfrm>
          <a:prstGeom prst="rect">
            <a:avLst/>
          </a:prstGeom>
          <a:noFill/>
        </p:spPr>
        <p:txBody>
          <a:bodyPr wrap="square" rtlCol="0">
            <a:spAutoFit/>
          </a:bodyPr>
          <a:lstStyle/>
          <a:p>
            <a:r>
              <a:rPr lang="en-US" sz="1600" dirty="0"/>
              <a:t>Degree Project in Global Health</a:t>
            </a:r>
          </a:p>
          <a:p>
            <a:r>
              <a:rPr lang="en-US" sz="1600" dirty="0"/>
              <a:t>Katerina Crawford</a:t>
            </a:r>
          </a:p>
          <a:p>
            <a:r>
              <a:rPr lang="en-US" sz="1600" dirty="0"/>
              <a:t>Supervisor: Kelly </a:t>
            </a:r>
            <a:r>
              <a:rPr lang="en-US" sz="1600" dirty="0" err="1"/>
              <a:t>Elimian</a:t>
            </a:r>
            <a:endParaRPr lang="en-U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8B419EC2-8210-4936-9F5E-E5A4EDA23680}"/>
              </a:ext>
            </a:extLst>
          </p:cNvPr>
          <p:cNvSpPr>
            <a:spLocks noGrp="1"/>
          </p:cNvSpPr>
          <p:nvPr>
            <p:ph type="dt" sz="half" idx="10"/>
          </p:nvPr>
        </p:nvSpPr>
        <p:spPr/>
        <p:txBody>
          <a:bodyPr/>
          <a:lstStyle/>
          <a:p>
            <a:fld id="{7626D6D3-6DAE-403F-85AB-A35BA05568AB}" type="datetime4">
              <a:rPr lang="sv-SE" smtClean="0"/>
              <a:pPr/>
              <a:t>16 mars 2022</a:t>
            </a:fld>
            <a:endParaRPr lang="sv-SE"/>
          </a:p>
        </p:txBody>
      </p:sp>
      <p:sp>
        <p:nvSpPr>
          <p:cNvPr id="3" name="Platshållare för sidfot 2">
            <a:extLst>
              <a:ext uri="{FF2B5EF4-FFF2-40B4-BE49-F238E27FC236}">
                <a16:creationId xmlns:a16="http://schemas.microsoft.com/office/drawing/2014/main" id="{49AC3C8F-5F39-4D2C-8286-10D0B3220680}"/>
              </a:ext>
            </a:extLst>
          </p:cNvPr>
          <p:cNvSpPr>
            <a:spLocks noGrp="1"/>
          </p:cNvSpPr>
          <p:nvPr>
            <p:ph type="ftr" sz="quarter" idx="11"/>
          </p:nvPr>
        </p:nvSpPr>
        <p:spPr>
          <a:xfrm>
            <a:off x="457200" y="4857750"/>
            <a:ext cx="4114800" cy="171450"/>
          </a:xfrm>
        </p:spPr>
        <p:txBody>
          <a:bodyPr/>
          <a:lstStyle/>
          <a:p>
            <a:r>
              <a:rPr lang="sv-SE" dirty="0"/>
              <a:t>Image: </a:t>
            </a:r>
            <a:r>
              <a:rPr lang="sv-SE" dirty="0" err="1"/>
              <a:t>https</a:t>
            </a:r>
            <a:r>
              <a:rPr lang="sv-SE" dirty="0"/>
              <a:t>://</a:t>
            </a:r>
            <a:r>
              <a:rPr lang="sv-SE" dirty="0" err="1"/>
              <a:t>journals.plos.org</a:t>
            </a:r>
            <a:r>
              <a:rPr lang="sv-SE" dirty="0"/>
              <a:t>/</a:t>
            </a:r>
            <a:r>
              <a:rPr lang="sv-SE" dirty="0" err="1"/>
              <a:t>plosntds</a:t>
            </a:r>
            <a:r>
              <a:rPr lang="sv-SE" dirty="0"/>
              <a:t>/</a:t>
            </a:r>
            <a:r>
              <a:rPr lang="sv-SE" dirty="0" err="1"/>
              <a:t>article?id</a:t>
            </a:r>
            <a:r>
              <a:rPr lang="sv-SE" dirty="0"/>
              <a:t>=10.1371/journal.pntd.0003832</a:t>
            </a:r>
          </a:p>
        </p:txBody>
      </p:sp>
      <p:sp>
        <p:nvSpPr>
          <p:cNvPr id="4" name="Platshållare för bildnummer 3">
            <a:extLst>
              <a:ext uri="{FF2B5EF4-FFF2-40B4-BE49-F238E27FC236}">
                <a16:creationId xmlns:a16="http://schemas.microsoft.com/office/drawing/2014/main" id="{7365A372-EEE0-4FC1-983C-5C14622C348F}"/>
              </a:ext>
            </a:extLst>
          </p:cNvPr>
          <p:cNvSpPr>
            <a:spLocks noGrp="1"/>
          </p:cNvSpPr>
          <p:nvPr>
            <p:ph type="sldNum" sz="quarter" idx="12"/>
          </p:nvPr>
        </p:nvSpPr>
        <p:spPr/>
        <p:txBody>
          <a:bodyPr/>
          <a:lstStyle/>
          <a:p>
            <a:fld id="{15859C56-CB7E-413F-8971-4226A1EF6823}" type="slidenum">
              <a:rPr lang="sv-SE" smtClean="0"/>
              <a:pPr/>
              <a:t>2</a:t>
            </a:fld>
            <a:endParaRPr lang="sv-SE"/>
          </a:p>
        </p:txBody>
      </p:sp>
      <p:sp>
        <p:nvSpPr>
          <p:cNvPr id="5" name="Rubrik 4">
            <a:extLst>
              <a:ext uri="{FF2B5EF4-FFF2-40B4-BE49-F238E27FC236}">
                <a16:creationId xmlns:a16="http://schemas.microsoft.com/office/drawing/2014/main" id="{38FA2DF0-3C84-420F-8623-0AB709929B55}"/>
              </a:ext>
            </a:extLst>
          </p:cNvPr>
          <p:cNvSpPr>
            <a:spLocks noGrp="1"/>
          </p:cNvSpPr>
          <p:nvPr>
            <p:ph type="title"/>
          </p:nvPr>
        </p:nvSpPr>
        <p:spPr>
          <a:xfrm>
            <a:off x="549892" y="410784"/>
            <a:ext cx="7772400" cy="857250"/>
          </a:xfrm>
        </p:spPr>
        <p:txBody>
          <a:bodyPr/>
          <a:lstStyle/>
          <a:p>
            <a:r>
              <a:rPr lang="sv-SE" dirty="0" err="1"/>
              <a:t>Background</a:t>
            </a:r>
            <a:endParaRPr lang="sv-SE" dirty="0"/>
          </a:p>
        </p:txBody>
      </p:sp>
      <p:sp>
        <p:nvSpPr>
          <p:cNvPr id="7" name="Content Placeholder 6">
            <a:extLst>
              <a:ext uri="{FF2B5EF4-FFF2-40B4-BE49-F238E27FC236}">
                <a16:creationId xmlns:a16="http://schemas.microsoft.com/office/drawing/2014/main" id="{E3F539FE-2B3C-DB49-A3E4-E1ED9D87DCC2}"/>
              </a:ext>
            </a:extLst>
          </p:cNvPr>
          <p:cNvSpPr>
            <a:spLocks noGrp="1"/>
          </p:cNvSpPr>
          <p:nvPr>
            <p:ph idx="1"/>
          </p:nvPr>
        </p:nvSpPr>
        <p:spPr>
          <a:xfrm>
            <a:off x="251520" y="1268034"/>
            <a:ext cx="2696277" cy="3051565"/>
          </a:xfrm>
          <a:ln w="25400">
            <a:solidFill>
              <a:schemeClr val="accent1"/>
            </a:solidFill>
          </a:ln>
        </p:spPr>
        <p:txBody>
          <a:bodyPr/>
          <a:lstStyle/>
          <a:p>
            <a:r>
              <a:rPr lang="en-US" sz="1800" u="sng" dirty="0"/>
              <a:t>PROBLEM: </a:t>
            </a:r>
            <a:r>
              <a:rPr lang="en-US" sz="1600" b="1" dirty="0"/>
              <a:t>high levels of cholera and low WASH coverage (Nigeria)</a:t>
            </a:r>
          </a:p>
          <a:p>
            <a:pPr lvl="1"/>
            <a:r>
              <a:rPr lang="en-US" sz="1600" dirty="0"/>
              <a:t>WASH: most effective prevention for water-borne disease </a:t>
            </a:r>
          </a:p>
          <a:p>
            <a:pPr lvl="1"/>
            <a:r>
              <a:rPr lang="en-US" sz="1600" dirty="0"/>
              <a:t>Cholera: 1.3- 4 million infected/</a:t>
            </a:r>
            <a:r>
              <a:rPr lang="en-US" sz="1600" dirty="0" err="1"/>
              <a:t>yr</a:t>
            </a:r>
            <a:r>
              <a:rPr lang="en-US" sz="1600" dirty="0"/>
              <a:t>, 95000 die/</a:t>
            </a:r>
            <a:r>
              <a:rPr lang="en-US" sz="1600" dirty="0" err="1"/>
              <a:t>yr</a:t>
            </a:r>
            <a:endParaRPr lang="en-US" sz="1600" dirty="0"/>
          </a:p>
        </p:txBody>
      </p:sp>
      <p:sp>
        <p:nvSpPr>
          <p:cNvPr id="6" name="TextBox 5">
            <a:extLst>
              <a:ext uri="{FF2B5EF4-FFF2-40B4-BE49-F238E27FC236}">
                <a16:creationId xmlns:a16="http://schemas.microsoft.com/office/drawing/2014/main" id="{740CD07E-A2E3-094D-84DD-27EE597036A4}"/>
              </a:ext>
            </a:extLst>
          </p:cNvPr>
          <p:cNvSpPr txBox="1"/>
          <p:nvPr/>
        </p:nvSpPr>
        <p:spPr>
          <a:xfrm>
            <a:off x="3352800" y="1268034"/>
            <a:ext cx="2896949" cy="1354217"/>
          </a:xfrm>
          <a:prstGeom prst="rect">
            <a:avLst/>
          </a:prstGeom>
          <a:noFill/>
          <a:ln w="25400">
            <a:solidFill>
              <a:schemeClr val="accent1"/>
            </a:solidFill>
          </a:ln>
        </p:spPr>
        <p:txBody>
          <a:bodyPr wrap="square" rtlCol="0">
            <a:spAutoFit/>
          </a:bodyPr>
          <a:lstStyle/>
          <a:p>
            <a:pPr marL="171450" indent="-171450">
              <a:buClr>
                <a:schemeClr val="accent1"/>
              </a:buClr>
              <a:buFont typeface="Wingdings" pitchFamily="2" charset="2"/>
              <a:buChar char="§"/>
            </a:pPr>
            <a:r>
              <a:rPr lang="en-US" sz="1800" u="sng" dirty="0">
                <a:latin typeface="+mj-lt"/>
              </a:rPr>
              <a:t>LOCATION</a:t>
            </a:r>
            <a:r>
              <a:rPr lang="en-US" sz="1200" dirty="0">
                <a:latin typeface="+mj-lt"/>
              </a:rPr>
              <a:t>:</a:t>
            </a:r>
          </a:p>
          <a:p>
            <a:pPr marL="628650" lvl="1" indent="-171450">
              <a:buClr>
                <a:schemeClr val="accent1"/>
              </a:buClr>
              <a:buFont typeface="Wingdings" pitchFamily="2" charset="2"/>
              <a:buChar char="§"/>
            </a:pPr>
            <a:r>
              <a:rPr lang="en-US" sz="1600" dirty="0">
                <a:latin typeface="+mj-lt"/>
              </a:rPr>
              <a:t>Globally: Asia, Africa</a:t>
            </a:r>
          </a:p>
          <a:p>
            <a:pPr marL="628650" lvl="1" indent="-171450">
              <a:buClr>
                <a:schemeClr val="accent1"/>
              </a:buClr>
              <a:buFont typeface="Wingdings" pitchFamily="2" charset="2"/>
              <a:buChar char="§"/>
            </a:pPr>
            <a:r>
              <a:rPr lang="en-US" sz="1600" dirty="0">
                <a:latin typeface="+mj-lt"/>
              </a:rPr>
              <a:t>Nigeria: Endemic in north, 90000 infections (2021)</a:t>
            </a:r>
            <a:endParaRPr lang="en-US" sz="1600" dirty="0"/>
          </a:p>
        </p:txBody>
      </p:sp>
      <p:sp>
        <p:nvSpPr>
          <p:cNvPr id="8" name="TextBox 7">
            <a:extLst>
              <a:ext uri="{FF2B5EF4-FFF2-40B4-BE49-F238E27FC236}">
                <a16:creationId xmlns:a16="http://schemas.microsoft.com/office/drawing/2014/main" id="{EE7D7F0C-632C-6049-83B7-5B32B60D79E9}"/>
              </a:ext>
            </a:extLst>
          </p:cNvPr>
          <p:cNvSpPr txBox="1"/>
          <p:nvPr/>
        </p:nvSpPr>
        <p:spPr>
          <a:xfrm>
            <a:off x="6553200" y="1268034"/>
            <a:ext cx="2451387" cy="2831544"/>
          </a:xfrm>
          <a:prstGeom prst="rect">
            <a:avLst/>
          </a:prstGeom>
          <a:noFill/>
          <a:ln w="25400">
            <a:solidFill>
              <a:schemeClr val="accent1"/>
            </a:solidFill>
          </a:ln>
        </p:spPr>
        <p:txBody>
          <a:bodyPr wrap="square" rtlCol="0">
            <a:spAutoFit/>
          </a:bodyPr>
          <a:lstStyle/>
          <a:p>
            <a:pPr marL="171450" indent="-171450">
              <a:buClr>
                <a:schemeClr val="accent1"/>
              </a:buClr>
              <a:buFont typeface="Wingdings" pitchFamily="2" charset="2"/>
              <a:buChar char="§"/>
            </a:pPr>
            <a:r>
              <a:rPr lang="en-US" sz="1800" u="sng" dirty="0">
                <a:latin typeface="+mj-lt"/>
              </a:rPr>
              <a:t>IMPORTANCE</a:t>
            </a:r>
            <a:r>
              <a:rPr lang="en-US" sz="1800" dirty="0">
                <a:latin typeface="+mj-lt"/>
              </a:rPr>
              <a:t>:</a:t>
            </a:r>
            <a:endParaRPr lang="en-US" sz="1200" dirty="0">
              <a:latin typeface="+mj-lt"/>
            </a:endParaRPr>
          </a:p>
          <a:p>
            <a:pPr marL="628650" lvl="1" indent="-171450">
              <a:buClr>
                <a:schemeClr val="accent1"/>
              </a:buClr>
              <a:buFont typeface="Wingdings" pitchFamily="2" charset="2"/>
              <a:buChar char="§"/>
            </a:pPr>
            <a:r>
              <a:rPr lang="en-US" sz="1600" dirty="0">
                <a:latin typeface="+mj-lt"/>
              </a:rPr>
              <a:t>Knowledge gap: minimal information on WASH coverage in HCF in states of interest</a:t>
            </a:r>
          </a:p>
          <a:p>
            <a:pPr marL="628650" lvl="1" indent="-171450">
              <a:buClr>
                <a:schemeClr val="accent1"/>
              </a:buClr>
              <a:buFont typeface="Wingdings" pitchFamily="2" charset="2"/>
              <a:buChar char="§"/>
            </a:pPr>
            <a:r>
              <a:rPr lang="en-US" sz="1600" dirty="0">
                <a:latin typeface="+mj-lt"/>
              </a:rPr>
              <a:t>Disease of poverty</a:t>
            </a:r>
          </a:p>
          <a:p>
            <a:pPr marL="628650" lvl="1" indent="-171450">
              <a:buClr>
                <a:schemeClr val="accent1"/>
              </a:buClr>
              <a:buFont typeface="Wingdings" pitchFamily="2" charset="2"/>
              <a:buChar char="§"/>
            </a:pPr>
            <a:r>
              <a:rPr lang="en-US" sz="1600" dirty="0">
                <a:latin typeface="+mj-lt"/>
              </a:rPr>
              <a:t>Global relevance: 47 countries</a:t>
            </a:r>
          </a:p>
        </p:txBody>
      </p:sp>
      <p:pic>
        <p:nvPicPr>
          <p:cNvPr id="1026" name="Picture 2">
            <a:extLst>
              <a:ext uri="{FF2B5EF4-FFF2-40B4-BE49-F238E27FC236}">
                <a16:creationId xmlns:a16="http://schemas.microsoft.com/office/drawing/2014/main" id="{770D757E-28B4-CE4A-93E8-96EF381F75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6244" y="2830363"/>
            <a:ext cx="3368509" cy="1489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1760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E252E0-B65F-BE41-B6BC-38D36162D904}"/>
              </a:ext>
            </a:extLst>
          </p:cNvPr>
          <p:cNvSpPr>
            <a:spLocks noGrp="1"/>
          </p:cNvSpPr>
          <p:nvPr>
            <p:ph type="dt" sz="half" idx="10"/>
          </p:nvPr>
        </p:nvSpPr>
        <p:spPr/>
        <p:txBody>
          <a:bodyPr/>
          <a:lstStyle/>
          <a:p>
            <a:fld id="{7626D6D3-6DAE-403F-85AB-A35BA05568AB}" type="datetime4">
              <a:rPr lang="sv-SE" smtClean="0"/>
              <a:pPr/>
              <a:t>16 mars 2022</a:t>
            </a:fld>
            <a:endParaRPr lang="sv-SE"/>
          </a:p>
        </p:txBody>
      </p:sp>
      <p:sp>
        <p:nvSpPr>
          <p:cNvPr id="4" name="Slide Number Placeholder 3">
            <a:extLst>
              <a:ext uri="{FF2B5EF4-FFF2-40B4-BE49-F238E27FC236}">
                <a16:creationId xmlns:a16="http://schemas.microsoft.com/office/drawing/2014/main" id="{A1B69E3A-D566-0F49-9895-A9CCFE470E53}"/>
              </a:ext>
            </a:extLst>
          </p:cNvPr>
          <p:cNvSpPr>
            <a:spLocks noGrp="1"/>
          </p:cNvSpPr>
          <p:nvPr>
            <p:ph type="sldNum" sz="quarter" idx="12"/>
          </p:nvPr>
        </p:nvSpPr>
        <p:spPr/>
        <p:txBody>
          <a:bodyPr/>
          <a:lstStyle/>
          <a:p>
            <a:fld id="{15859C56-CB7E-413F-8971-4226A1EF6823}" type="slidenum">
              <a:rPr lang="sv-SE" smtClean="0"/>
              <a:pPr/>
              <a:t>3</a:t>
            </a:fld>
            <a:endParaRPr lang="sv-SE"/>
          </a:p>
        </p:txBody>
      </p:sp>
      <p:sp>
        <p:nvSpPr>
          <p:cNvPr id="5" name="Title 4">
            <a:extLst>
              <a:ext uri="{FF2B5EF4-FFF2-40B4-BE49-F238E27FC236}">
                <a16:creationId xmlns:a16="http://schemas.microsoft.com/office/drawing/2014/main" id="{ACA1ACAB-E1B4-7046-B511-EE9B3BBAAA24}"/>
              </a:ext>
            </a:extLst>
          </p:cNvPr>
          <p:cNvSpPr>
            <a:spLocks noGrp="1"/>
          </p:cNvSpPr>
          <p:nvPr>
            <p:ph type="title"/>
          </p:nvPr>
        </p:nvSpPr>
        <p:spPr>
          <a:xfrm>
            <a:off x="539750" y="483518"/>
            <a:ext cx="7772400" cy="857250"/>
          </a:xfrm>
        </p:spPr>
        <p:txBody>
          <a:bodyPr/>
          <a:lstStyle/>
          <a:p>
            <a:r>
              <a:rPr lang="en-US" dirty="0"/>
              <a:t>Objectives</a:t>
            </a:r>
          </a:p>
        </p:txBody>
      </p:sp>
      <p:sp>
        <p:nvSpPr>
          <p:cNvPr id="6" name="Content Placeholder 5">
            <a:extLst>
              <a:ext uri="{FF2B5EF4-FFF2-40B4-BE49-F238E27FC236}">
                <a16:creationId xmlns:a16="http://schemas.microsoft.com/office/drawing/2014/main" id="{5F1C6341-2D89-5848-9F76-3A6E99B36B89}"/>
              </a:ext>
            </a:extLst>
          </p:cNvPr>
          <p:cNvSpPr>
            <a:spLocks noGrp="1"/>
          </p:cNvSpPr>
          <p:nvPr>
            <p:ph idx="1"/>
          </p:nvPr>
        </p:nvSpPr>
        <p:spPr>
          <a:xfrm>
            <a:off x="539750" y="1159198"/>
            <a:ext cx="7772400" cy="2825104"/>
          </a:xfrm>
        </p:spPr>
        <p:txBody>
          <a:bodyPr/>
          <a:lstStyle/>
          <a:p>
            <a:r>
              <a:rPr lang="en-US" b="1" dirty="0"/>
              <a:t>Aim</a:t>
            </a:r>
            <a:r>
              <a:rPr lang="en-US" dirty="0"/>
              <a:t>: To assess the status of water, sanitation, hygiene, waste management and environmental cleaning (WASH) services in healthcare facilities (HCF) in Bauchi and Adamawa states of Nigeria and understand the characteristics associated with the availability of these services. </a:t>
            </a:r>
          </a:p>
          <a:p>
            <a:r>
              <a:rPr lang="en-US" b="1" dirty="0"/>
              <a:t>RQ</a:t>
            </a:r>
            <a:r>
              <a:rPr lang="en-US" dirty="0"/>
              <a:t>:</a:t>
            </a:r>
          </a:p>
          <a:p>
            <a:pPr lvl="1"/>
            <a:r>
              <a:rPr lang="en-US" dirty="0"/>
              <a:t>1. What is the availability of WASH services in healthcare facilities in Bauchi and Adamawa states?</a:t>
            </a:r>
          </a:p>
          <a:p>
            <a:pPr lvl="1"/>
            <a:r>
              <a:rPr lang="en-US" dirty="0"/>
              <a:t>2. What characteristics are associated with the availability of WASH services in healthcare facilities in Bauchi and Adamawa states?</a:t>
            </a:r>
          </a:p>
          <a:p>
            <a:endParaRPr lang="en-US" dirty="0"/>
          </a:p>
        </p:txBody>
      </p:sp>
    </p:spTree>
    <p:extLst>
      <p:ext uri="{BB962C8B-B14F-4D97-AF65-F5344CB8AC3E}">
        <p14:creationId xmlns:p14="http://schemas.microsoft.com/office/powerpoint/2010/main" val="2621921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7D2CAC-0E4B-FE43-802F-95151B40A6D4}"/>
              </a:ext>
            </a:extLst>
          </p:cNvPr>
          <p:cNvSpPr>
            <a:spLocks noGrp="1"/>
          </p:cNvSpPr>
          <p:nvPr>
            <p:ph type="dt" sz="half" idx="10"/>
          </p:nvPr>
        </p:nvSpPr>
        <p:spPr/>
        <p:txBody>
          <a:bodyPr/>
          <a:lstStyle/>
          <a:p>
            <a:fld id="{7626D6D3-6DAE-403F-85AB-A35BA05568AB}" type="datetime4">
              <a:rPr lang="sv-SE" smtClean="0"/>
              <a:pPr/>
              <a:t>16 mars 2022</a:t>
            </a:fld>
            <a:endParaRPr lang="sv-SE"/>
          </a:p>
        </p:txBody>
      </p:sp>
      <p:sp>
        <p:nvSpPr>
          <p:cNvPr id="3" name="Footer Placeholder 2">
            <a:extLst>
              <a:ext uri="{FF2B5EF4-FFF2-40B4-BE49-F238E27FC236}">
                <a16:creationId xmlns:a16="http://schemas.microsoft.com/office/drawing/2014/main" id="{2A75CA4F-0A58-B941-937D-113923A32041}"/>
              </a:ext>
            </a:extLst>
          </p:cNvPr>
          <p:cNvSpPr>
            <a:spLocks noGrp="1"/>
          </p:cNvSpPr>
          <p:nvPr>
            <p:ph type="ftr" sz="quarter" idx="11"/>
          </p:nvPr>
        </p:nvSpPr>
        <p:spPr>
          <a:xfrm>
            <a:off x="457200" y="4857750"/>
            <a:ext cx="4762872" cy="171450"/>
          </a:xfrm>
        </p:spPr>
        <p:txBody>
          <a:bodyPr/>
          <a:lstStyle/>
          <a:p>
            <a:r>
              <a:rPr lang="sv-SE" dirty="0"/>
              <a:t>Image: </a:t>
            </a:r>
            <a:r>
              <a:rPr lang="sv-SE" dirty="0" err="1"/>
              <a:t>https</a:t>
            </a:r>
            <a:r>
              <a:rPr lang="sv-SE" dirty="0"/>
              <a:t>://</a:t>
            </a:r>
            <a:r>
              <a:rPr lang="sv-SE" dirty="0" err="1"/>
              <a:t>bmcpublichealth.biomedcentral.com</a:t>
            </a:r>
            <a:r>
              <a:rPr lang="sv-SE" dirty="0"/>
              <a:t>/</a:t>
            </a:r>
            <a:r>
              <a:rPr lang="sv-SE" dirty="0" err="1"/>
              <a:t>articles</a:t>
            </a:r>
            <a:r>
              <a:rPr lang="sv-SE" dirty="0"/>
              <a:t>/10.1186/s12889-019-7559-6</a:t>
            </a:r>
          </a:p>
        </p:txBody>
      </p:sp>
      <p:sp>
        <p:nvSpPr>
          <p:cNvPr id="4" name="Slide Number Placeholder 3">
            <a:extLst>
              <a:ext uri="{FF2B5EF4-FFF2-40B4-BE49-F238E27FC236}">
                <a16:creationId xmlns:a16="http://schemas.microsoft.com/office/drawing/2014/main" id="{BF23DC0A-7CD5-CF4C-B1A5-08F27C522F4F}"/>
              </a:ext>
            </a:extLst>
          </p:cNvPr>
          <p:cNvSpPr>
            <a:spLocks noGrp="1"/>
          </p:cNvSpPr>
          <p:nvPr>
            <p:ph type="sldNum" sz="quarter" idx="12"/>
          </p:nvPr>
        </p:nvSpPr>
        <p:spPr/>
        <p:txBody>
          <a:bodyPr/>
          <a:lstStyle/>
          <a:p>
            <a:fld id="{15859C56-CB7E-413F-8971-4226A1EF6823}" type="slidenum">
              <a:rPr lang="sv-SE" smtClean="0"/>
              <a:pPr/>
              <a:t>4</a:t>
            </a:fld>
            <a:endParaRPr lang="sv-SE"/>
          </a:p>
        </p:txBody>
      </p:sp>
      <p:sp>
        <p:nvSpPr>
          <p:cNvPr id="5" name="Title 4">
            <a:extLst>
              <a:ext uri="{FF2B5EF4-FFF2-40B4-BE49-F238E27FC236}">
                <a16:creationId xmlns:a16="http://schemas.microsoft.com/office/drawing/2014/main" id="{222E7526-A2BE-184B-B5EF-ADEA7DE856B3}"/>
              </a:ext>
            </a:extLst>
          </p:cNvPr>
          <p:cNvSpPr>
            <a:spLocks noGrp="1"/>
          </p:cNvSpPr>
          <p:nvPr>
            <p:ph type="title"/>
          </p:nvPr>
        </p:nvSpPr>
        <p:spPr>
          <a:xfrm>
            <a:off x="323528" y="80348"/>
            <a:ext cx="7772400" cy="857250"/>
          </a:xfrm>
        </p:spPr>
        <p:txBody>
          <a:bodyPr/>
          <a:lstStyle/>
          <a:p>
            <a:r>
              <a:rPr lang="en-US" dirty="0"/>
              <a:t>Methods</a:t>
            </a:r>
          </a:p>
        </p:txBody>
      </p:sp>
      <p:sp>
        <p:nvSpPr>
          <p:cNvPr id="8" name="TextBox 7">
            <a:extLst>
              <a:ext uri="{FF2B5EF4-FFF2-40B4-BE49-F238E27FC236}">
                <a16:creationId xmlns:a16="http://schemas.microsoft.com/office/drawing/2014/main" id="{32C132F3-0815-D844-824B-C00008305DA8}"/>
              </a:ext>
            </a:extLst>
          </p:cNvPr>
          <p:cNvSpPr txBox="1"/>
          <p:nvPr/>
        </p:nvSpPr>
        <p:spPr>
          <a:xfrm>
            <a:off x="124660" y="805740"/>
            <a:ext cx="2717963" cy="73866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b="1" dirty="0"/>
              <a:t>Study design: </a:t>
            </a:r>
          </a:p>
          <a:p>
            <a:pPr marL="171450" indent="-171450">
              <a:buFont typeface="Wingdings" pitchFamily="2" charset="2"/>
              <a:buChar char="§"/>
            </a:pPr>
            <a:r>
              <a:rPr lang="en-US" sz="1400" dirty="0"/>
              <a:t>Cross-sectional quantitative (March 8-30, 2021)</a:t>
            </a:r>
          </a:p>
        </p:txBody>
      </p:sp>
      <p:sp>
        <p:nvSpPr>
          <p:cNvPr id="9" name="TextBox 8">
            <a:extLst>
              <a:ext uri="{FF2B5EF4-FFF2-40B4-BE49-F238E27FC236}">
                <a16:creationId xmlns:a16="http://schemas.microsoft.com/office/drawing/2014/main" id="{FA077781-2179-2246-8D2A-C34BA306667F}"/>
              </a:ext>
            </a:extLst>
          </p:cNvPr>
          <p:cNvSpPr txBox="1"/>
          <p:nvPr/>
        </p:nvSpPr>
        <p:spPr>
          <a:xfrm>
            <a:off x="117342" y="3760287"/>
            <a:ext cx="2732596"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b="1" dirty="0"/>
              <a:t>Sampling strategy: </a:t>
            </a:r>
          </a:p>
          <a:p>
            <a:pPr marL="171450" indent="-171450">
              <a:buFont typeface="Wingdings" pitchFamily="2" charset="2"/>
              <a:buChar char="§"/>
            </a:pPr>
            <a:r>
              <a:rPr lang="en-US" sz="1400" dirty="0"/>
              <a:t>Purposive stratified</a:t>
            </a:r>
          </a:p>
        </p:txBody>
      </p:sp>
      <p:sp>
        <p:nvSpPr>
          <p:cNvPr id="10" name="TextBox 9">
            <a:extLst>
              <a:ext uri="{FF2B5EF4-FFF2-40B4-BE49-F238E27FC236}">
                <a16:creationId xmlns:a16="http://schemas.microsoft.com/office/drawing/2014/main" id="{B26F2BB5-4ADA-B248-84DF-6EAF58D7DB23}"/>
              </a:ext>
            </a:extLst>
          </p:cNvPr>
          <p:cNvSpPr txBox="1"/>
          <p:nvPr/>
        </p:nvSpPr>
        <p:spPr>
          <a:xfrm>
            <a:off x="6246526" y="791489"/>
            <a:ext cx="2808312" cy="73866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buClr>
                <a:schemeClr val="accent1"/>
              </a:buClr>
            </a:pPr>
            <a:r>
              <a:rPr lang="en-US" sz="1400" b="1" dirty="0"/>
              <a:t>Study size: </a:t>
            </a:r>
          </a:p>
          <a:p>
            <a:pPr marL="342900" indent="-342900">
              <a:buFont typeface="Wingdings" pitchFamily="2" charset="2"/>
              <a:buChar char="§"/>
            </a:pPr>
            <a:r>
              <a:rPr lang="en-US" sz="1400" dirty="0"/>
              <a:t>120 HCF (52 rural, 54 urban, 14 peri-urban)</a:t>
            </a:r>
          </a:p>
        </p:txBody>
      </p:sp>
      <p:sp>
        <p:nvSpPr>
          <p:cNvPr id="11" name="TextBox 10">
            <a:extLst>
              <a:ext uri="{FF2B5EF4-FFF2-40B4-BE49-F238E27FC236}">
                <a16:creationId xmlns:a16="http://schemas.microsoft.com/office/drawing/2014/main" id="{8A48664E-B474-DA42-B794-6D58EDE52113}"/>
              </a:ext>
            </a:extLst>
          </p:cNvPr>
          <p:cNvSpPr txBox="1"/>
          <p:nvPr/>
        </p:nvSpPr>
        <p:spPr>
          <a:xfrm>
            <a:off x="119070" y="1670441"/>
            <a:ext cx="2729141" cy="181588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b="1" dirty="0"/>
              <a:t>Study setting: </a:t>
            </a:r>
          </a:p>
          <a:p>
            <a:endParaRPr lang="en-US" sz="1400" dirty="0"/>
          </a:p>
          <a:p>
            <a:pPr marL="171450" indent="-171450">
              <a:buFont typeface="Wingdings" pitchFamily="2" charset="2"/>
              <a:buChar char="§"/>
            </a:pPr>
            <a:r>
              <a:rPr lang="en-US" sz="1400" dirty="0"/>
              <a:t>Bauchi: 6,537,300 (2016), 61.5% poverty</a:t>
            </a:r>
          </a:p>
          <a:p>
            <a:pPr marL="171450" indent="-171450">
              <a:buFont typeface="Wingdings" pitchFamily="2" charset="2"/>
              <a:buChar char="§"/>
            </a:pPr>
            <a:r>
              <a:rPr lang="en-US" sz="1400" dirty="0"/>
              <a:t>Adamawa: 4,248,400 (2016), 75.4% poverty</a:t>
            </a:r>
          </a:p>
          <a:p>
            <a:pPr marL="171450" indent="-171450">
              <a:buFont typeface="Wingdings" pitchFamily="2" charset="2"/>
              <a:buChar char="§"/>
            </a:pPr>
            <a:r>
              <a:rPr lang="en-US" sz="1400" dirty="0"/>
              <a:t>NE Nigeria: 22,606 cholera cases (51%) (2018)</a:t>
            </a:r>
          </a:p>
        </p:txBody>
      </p:sp>
      <p:sp>
        <p:nvSpPr>
          <p:cNvPr id="12" name="TextBox 11">
            <a:extLst>
              <a:ext uri="{FF2B5EF4-FFF2-40B4-BE49-F238E27FC236}">
                <a16:creationId xmlns:a16="http://schemas.microsoft.com/office/drawing/2014/main" id="{AA8F4E01-4F16-2542-90A4-018F64400609}"/>
              </a:ext>
            </a:extLst>
          </p:cNvPr>
          <p:cNvSpPr txBox="1"/>
          <p:nvPr/>
        </p:nvSpPr>
        <p:spPr>
          <a:xfrm>
            <a:off x="6246526" y="1670441"/>
            <a:ext cx="2808312" cy="181588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b="1" dirty="0"/>
              <a:t>Data collection: </a:t>
            </a:r>
          </a:p>
          <a:p>
            <a:pPr marL="285750" indent="-285750">
              <a:buFont typeface="Wingdings" pitchFamily="2" charset="2"/>
              <a:buChar char="§"/>
            </a:pPr>
            <a:r>
              <a:rPr lang="en-US" sz="1400" dirty="0"/>
              <a:t>3 research assistants (2 days/HCF</a:t>
            </a:r>
          </a:p>
          <a:p>
            <a:pPr marL="285750" indent="-285750">
              <a:buFont typeface="Wingdings" pitchFamily="2" charset="2"/>
              <a:buChar char="§"/>
            </a:pPr>
            <a:r>
              <a:rPr lang="en-US" sz="1400" dirty="0"/>
              <a:t>Open data kit (ODK) app </a:t>
            </a:r>
          </a:p>
          <a:p>
            <a:pPr marL="285750" indent="-285750">
              <a:buFont typeface="Wingdings" pitchFamily="2" charset="2"/>
              <a:buChar char="§"/>
            </a:pPr>
            <a:r>
              <a:rPr lang="en-US" sz="1400" dirty="0"/>
              <a:t>Health facility survey: </a:t>
            </a:r>
            <a:r>
              <a:rPr lang="en-US" sz="1400" i="1" dirty="0"/>
              <a:t>WHO Core questions and indicators for monitoring WASH in HCF</a:t>
            </a:r>
            <a:r>
              <a:rPr lang="en-US" sz="1400" dirty="0"/>
              <a:t> &amp; </a:t>
            </a:r>
            <a:r>
              <a:rPr lang="en-US" sz="1400" i="1" dirty="0"/>
              <a:t>WHO SARA</a:t>
            </a:r>
          </a:p>
        </p:txBody>
      </p:sp>
      <p:sp>
        <p:nvSpPr>
          <p:cNvPr id="14" name="TextBox 13">
            <a:extLst>
              <a:ext uri="{FF2B5EF4-FFF2-40B4-BE49-F238E27FC236}">
                <a16:creationId xmlns:a16="http://schemas.microsoft.com/office/drawing/2014/main" id="{988D28FE-3344-8C4B-AFEC-A3101F7156C4}"/>
              </a:ext>
            </a:extLst>
          </p:cNvPr>
          <p:cNvSpPr txBox="1"/>
          <p:nvPr/>
        </p:nvSpPr>
        <p:spPr>
          <a:xfrm>
            <a:off x="6255700" y="3680420"/>
            <a:ext cx="2799137" cy="9541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b="1" dirty="0">
                <a:latin typeface="+mn-lt"/>
              </a:rPr>
              <a:t>Ethics</a:t>
            </a:r>
          </a:p>
          <a:p>
            <a:pPr marL="285750" indent="-285750">
              <a:buFont typeface="Wingdings" pitchFamily="2" charset="2"/>
              <a:buChar char="§"/>
            </a:pPr>
            <a:r>
              <a:rPr lang="en-US" sz="1400" dirty="0">
                <a:latin typeface="+mn-lt"/>
              </a:rPr>
              <a:t>Approved by Nigeria National Health Research Ethics Committee</a:t>
            </a:r>
          </a:p>
        </p:txBody>
      </p:sp>
      <p:pic>
        <p:nvPicPr>
          <p:cNvPr id="16" name="Picture 2">
            <a:extLst>
              <a:ext uri="{FF2B5EF4-FFF2-40B4-BE49-F238E27FC236}">
                <a16:creationId xmlns:a16="http://schemas.microsoft.com/office/drawing/2014/main" id="{959C403D-9673-A84E-AB77-6B37991DF02E}"/>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891648" y="1248002"/>
            <a:ext cx="3281638" cy="2346672"/>
          </a:xfrm>
          <a:prstGeom prst="rect">
            <a:avLst/>
          </a:prstGeom>
          <a:noFill/>
          <a:extLst>
            <a:ext uri="{909E8E84-426E-40DD-AFC4-6F175D3DCCD1}">
              <a14:hiddenFill xmlns:a14="http://schemas.microsoft.com/office/drawing/2010/main">
                <a:solidFill>
                  <a:srgbClr val="FFFFFF"/>
                </a:solidFill>
              </a14:hiddenFill>
            </a:ext>
          </a:extLst>
        </p:spPr>
      </p:pic>
      <p:sp>
        <p:nvSpPr>
          <p:cNvPr id="17" name="5-Point Star 16">
            <a:extLst>
              <a:ext uri="{FF2B5EF4-FFF2-40B4-BE49-F238E27FC236}">
                <a16:creationId xmlns:a16="http://schemas.microsoft.com/office/drawing/2014/main" id="{EF91959B-96A8-804A-A7AA-D75ECBDBDAD5}"/>
              </a:ext>
            </a:extLst>
          </p:cNvPr>
          <p:cNvSpPr/>
          <p:nvPr/>
        </p:nvSpPr>
        <p:spPr bwMode="auto">
          <a:xfrm>
            <a:off x="4585263" y="2444158"/>
            <a:ext cx="165758" cy="169710"/>
          </a:xfrm>
          <a:prstGeom prst="star5">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a:endParaRPr>
          </a:p>
        </p:txBody>
      </p:sp>
      <p:sp>
        <p:nvSpPr>
          <p:cNvPr id="18" name="5-Point Star 17">
            <a:extLst>
              <a:ext uri="{FF2B5EF4-FFF2-40B4-BE49-F238E27FC236}">
                <a16:creationId xmlns:a16="http://schemas.microsoft.com/office/drawing/2014/main" id="{4A0430D4-C23C-C845-B63E-2933CAC17ABB}"/>
              </a:ext>
            </a:extLst>
          </p:cNvPr>
          <p:cNvSpPr/>
          <p:nvPr/>
        </p:nvSpPr>
        <p:spPr bwMode="auto">
          <a:xfrm>
            <a:off x="4197796" y="2229127"/>
            <a:ext cx="178167" cy="189109"/>
          </a:xfrm>
          <a:prstGeom prst="star5">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a:endParaRPr>
          </a:p>
        </p:txBody>
      </p:sp>
    </p:spTree>
    <p:extLst>
      <p:ext uri="{BB962C8B-B14F-4D97-AF65-F5344CB8AC3E}">
        <p14:creationId xmlns:p14="http://schemas.microsoft.com/office/powerpoint/2010/main" val="1643887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B81E47-59F4-AB42-8FB6-140F7566BF90}"/>
              </a:ext>
            </a:extLst>
          </p:cNvPr>
          <p:cNvSpPr>
            <a:spLocks noGrp="1"/>
          </p:cNvSpPr>
          <p:nvPr>
            <p:ph type="dt" sz="half" idx="10"/>
          </p:nvPr>
        </p:nvSpPr>
        <p:spPr/>
        <p:txBody>
          <a:bodyPr/>
          <a:lstStyle/>
          <a:p>
            <a:fld id="{7626D6D3-6DAE-403F-85AB-A35BA05568AB}" type="datetime4">
              <a:rPr lang="sv-SE" smtClean="0"/>
              <a:pPr/>
              <a:t>16 mars 2022</a:t>
            </a:fld>
            <a:endParaRPr lang="sv-SE"/>
          </a:p>
        </p:txBody>
      </p:sp>
      <p:sp>
        <p:nvSpPr>
          <p:cNvPr id="3" name="Footer Placeholder 2">
            <a:extLst>
              <a:ext uri="{FF2B5EF4-FFF2-40B4-BE49-F238E27FC236}">
                <a16:creationId xmlns:a16="http://schemas.microsoft.com/office/drawing/2014/main" id="{D74D8762-D9A9-9649-9C11-3B0FE1CF7070}"/>
              </a:ext>
            </a:extLst>
          </p:cNvPr>
          <p:cNvSpPr>
            <a:spLocks noGrp="1"/>
          </p:cNvSpPr>
          <p:nvPr>
            <p:ph type="ftr" sz="quarter" idx="11"/>
          </p:nvPr>
        </p:nvSpPr>
        <p:spPr/>
        <p:txBody>
          <a:bodyPr/>
          <a:lstStyle/>
          <a:p>
            <a:endParaRPr lang="sv-SE" dirty="0"/>
          </a:p>
        </p:txBody>
      </p:sp>
      <p:sp>
        <p:nvSpPr>
          <p:cNvPr id="4" name="Slide Number Placeholder 3">
            <a:extLst>
              <a:ext uri="{FF2B5EF4-FFF2-40B4-BE49-F238E27FC236}">
                <a16:creationId xmlns:a16="http://schemas.microsoft.com/office/drawing/2014/main" id="{9D9C53BD-4355-3548-AC02-EAD33BA57D39}"/>
              </a:ext>
            </a:extLst>
          </p:cNvPr>
          <p:cNvSpPr>
            <a:spLocks noGrp="1"/>
          </p:cNvSpPr>
          <p:nvPr>
            <p:ph type="sldNum" sz="quarter" idx="12"/>
          </p:nvPr>
        </p:nvSpPr>
        <p:spPr/>
        <p:txBody>
          <a:bodyPr/>
          <a:lstStyle/>
          <a:p>
            <a:fld id="{15859C56-CB7E-413F-8971-4226A1EF6823}" type="slidenum">
              <a:rPr lang="sv-SE" smtClean="0"/>
              <a:pPr/>
              <a:t>5</a:t>
            </a:fld>
            <a:endParaRPr lang="sv-SE"/>
          </a:p>
        </p:txBody>
      </p:sp>
      <p:sp>
        <p:nvSpPr>
          <p:cNvPr id="5" name="Title 4">
            <a:extLst>
              <a:ext uri="{FF2B5EF4-FFF2-40B4-BE49-F238E27FC236}">
                <a16:creationId xmlns:a16="http://schemas.microsoft.com/office/drawing/2014/main" id="{7FE237CB-AE36-6F45-84CE-79B79F376234}"/>
              </a:ext>
            </a:extLst>
          </p:cNvPr>
          <p:cNvSpPr>
            <a:spLocks noGrp="1"/>
          </p:cNvSpPr>
          <p:nvPr>
            <p:ph type="title"/>
          </p:nvPr>
        </p:nvSpPr>
        <p:spPr>
          <a:xfrm>
            <a:off x="179512" y="229511"/>
            <a:ext cx="7772400" cy="857250"/>
          </a:xfrm>
        </p:spPr>
        <p:txBody>
          <a:bodyPr/>
          <a:lstStyle/>
          <a:p>
            <a:r>
              <a:rPr lang="en-US" dirty="0"/>
              <a:t>Variables</a:t>
            </a:r>
          </a:p>
        </p:txBody>
      </p:sp>
      <p:sp>
        <p:nvSpPr>
          <p:cNvPr id="8" name="Rectangle 1">
            <a:extLst>
              <a:ext uri="{FF2B5EF4-FFF2-40B4-BE49-F238E27FC236}">
                <a16:creationId xmlns:a16="http://schemas.microsoft.com/office/drawing/2014/main" id="{9E6CF15D-F061-0941-9521-1CC159134E61}"/>
              </a:ext>
            </a:extLst>
          </p:cNvPr>
          <p:cNvSpPr>
            <a:spLocks noChangeArrowheads="1"/>
          </p:cNvSpPr>
          <p:nvPr/>
        </p:nvSpPr>
        <p:spPr bwMode="auto">
          <a:xfrm>
            <a:off x="3707904" y="25700"/>
            <a:ext cx="3294439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1" u="none" strike="noStrike" cap="none" normalizeH="0" baseline="0" dirty="0">
                <a:ln>
                  <a:noFill/>
                </a:ln>
                <a:solidFill>
                  <a:schemeClr val="tx1"/>
                </a:solidFill>
                <a:effectLst/>
                <a:latin typeface="Cambria" panose="02040503050406030204" pitchFamily="18" charset="0"/>
                <a:ea typeface="Cambria" panose="02040503050406030204" pitchFamily="18" charset="0"/>
                <a:cs typeface="Cambria" panose="02040503050406030204" pitchFamily="18" charset="0"/>
              </a:rPr>
              <a:t>Table 1: Sub-variables in health facility survey and STATA coding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8" name="Content Placeholder 17" descr="Table&#10;&#10;Description automatically generated">
            <a:extLst>
              <a:ext uri="{FF2B5EF4-FFF2-40B4-BE49-F238E27FC236}">
                <a16:creationId xmlns:a16="http://schemas.microsoft.com/office/drawing/2014/main" id="{C3403690-2D53-414A-9565-FAA6CDBF41D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51920" y="229511"/>
            <a:ext cx="3533321" cy="2825750"/>
          </a:xfrm>
        </p:spPr>
      </p:pic>
      <p:pic>
        <p:nvPicPr>
          <p:cNvPr id="20" name="Picture 19" descr="Table&#10;&#10;Description automatically generated">
            <a:extLst>
              <a:ext uri="{FF2B5EF4-FFF2-40B4-BE49-F238E27FC236}">
                <a16:creationId xmlns:a16="http://schemas.microsoft.com/office/drawing/2014/main" id="{0FCBDB52-7CE2-9942-8A86-CAAEBB692B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49633" y="3055261"/>
            <a:ext cx="3533321" cy="1544696"/>
          </a:xfrm>
          <a:prstGeom prst="rect">
            <a:avLst/>
          </a:prstGeom>
        </p:spPr>
      </p:pic>
      <p:sp>
        <p:nvSpPr>
          <p:cNvPr id="21" name="TextBox 20">
            <a:extLst>
              <a:ext uri="{FF2B5EF4-FFF2-40B4-BE49-F238E27FC236}">
                <a16:creationId xmlns:a16="http://schemas.microsoft.com/office/drawing/2014/main" id="{91BB3743-3A69-D341-BE4B-11248A2ABD17}"/>
              </a:ext>
            </a:extLst>
          </p:cNvPr>
          <p:cNvSpPr txBox="1"/>
          <p:nvPr/>
        </p:nvSpPr>
        <p:spPr>
          <a:xfrm>
            <a:off x="572852" y="789384"/>
            <a:ext cx="2664296" cy="193899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200" b="1" dirty="0"/>
              <a:t>Independent variables:</a:t>
            </a:r>
          </a:p>
          <a:p>
            <a:pPr marL="228600" indent="-228600">
              <a:buAutoNum type="arabicPeriod"/>
            </a:pPr>
            <a:r>
              <a:rPr lang="en-US" sz="1200" u="sng" dirty="0"/>
              <a:t>Facility type </a:t>
            </a:r>
            <a:r>
              <a:rPr lang="en-US" sz="1200" dirty="0"/>
              <a:t>(primary, secondary, tertiary, camp for internally displaced persons)</a:t>
            </a:r>
          </a:p>
          <a:p>
            <a:pPr marL="228600" indent="-228600">
              <a:buAutoNum type="arabicPeriod"/>
            </a:pPr>
            <a:r>
              <a:rPr lang="en-US" sz="1200" u="sng" dirty="0"/>
              <a:t>Facility ownership type</a:t>
            </a:r>
            <a:r>
              <a:rPr lang="en-US" sz="1200" dirty="0"/>
              <a:t> (public, private-for-profit, NGO)</a:t>
            </a:r>
          </a:p>
          <a:p>
            <a:pPr marL="228600" indent="-228600">
              <a:buAutoNum type="arabicPeriod"/>
            </a:pPr>
            <a:r>
              <a:rPr lang="en-US" sz="1200" u="sng" dirty="0"/>
              <a:t>Health facility setting </a:t>
            </a:r>
            <a:r>
              <a:rPr lang="en-US" sz="1200" dirty="0"/>
              <a:t>(rural, peri-urban, urban)</a:t>
            </a:r>
          </a:p>
          <a:p>
            <a:pPr marL="228600" indent="-228600">
              <a:buAutoNum type="arabicPeriod"/>
            </a:pPr>
            <a:r>
              <a:rPr lang="en-US" sz="1200" u="sng" dirty="0"/>
              <a:t>Catchment area is a cholera hotspot </a:t>
            </a:r>
            <a:r>
              <a:rPr lang="en-US" sz="1200" dirty="0"/>
              <a:t>(yes, no) </a:t>
            </a:r>
          </a:p>
        </p:txBody>
      </p:sp>
      <p:sp>
        <p:nvSpPr>
          <p:cNvPr id="22" name="TextBox 21">
            <a:extLst>
              <a:ext uri="{FF2B5EF4-FFF2-40B4-BE49-F238E27FC236}">
                <a16:creationId xmlns:a16="http://schemas.microsoft.com/office/drawing/2014/main" id="{E58EF309-046D-8F4E-A228-2299CAC18D21}"/>
              </a:ext>
            </a:extLst>
          </p:cNvPr>
          <p:cNvSpPr txBox="1"/>
          <p:nvPr/>
        </p:nvSpPr>
        <p:spPr>
          <a:xfrm>
            <a:off x="572852" y="2931790"/>
            <a:ext cx="2664296" cy="156966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200" b="1" dirty="0"/>
              <a:t>Dependent variables:</a:t>
            </a:r>
          </a:p>
          <a:p>
            <a:pPr marL="228600" indent="-228600">
              <a:buAutoNum type="arabicPeriod"/>
            </a:pPr>
            <a:r>
              <a:rPr lang="en-US" sz="1200" u="sng" dirty="0"/>
              <a:t>Basic water services </a:t>
            </a:r>
          </a:p>
          <a:p>
            <a:pPr marL="228600" indent="-228600">
              <a:buAutoNum type="arabicPeriod"/>
            </a:pPr>
            <a:r>
              <a:rPr lang="en-US" sz="1200" u="sng" dirty="0"/>
              <a:t>Basic sanitation services</a:t>
            </a:r>
          </a:p>
          <a:p>
            <a:pPr marL="228600" indent="-228600">
              <a:buAutoNum type="arabicPeriod"/>
            </a:pPr>
            <a:r>
              <a:rPr lang="en-US" sz="1200" u="sng" dirty="0"/>
              <a:t>Basic hygiene services</a:t>
            </a:r>
          </a:p>
          <a:p>
            <a:pPr marL="228600" indent="-228600">
              <a:buAutoNum type="arabicPeriod"/>
            </a:pPr>
            <a:r>
              <a:rPr lang="en-US" sz="1200" u="sng" dirty="0"/>
              <a:t>Basic healthcare waste management services</a:t>
            </a:r>
          </a:p>
          <a:p>
            <a:pPr marL="228600" indent="-228600">
              <a:buAutoNum type="arabicPeriod"/>
            </a:pPr>
            <a:r>
              <a:rPr lang="en-US" sz="1200" u="sng" dirty="0"/>
              <a:t>Basic environmental cleaning practices </a:t>
            </a:r>
          </a:p>
        </p:txBody>
      </p:sp>
    </p:spTree>
    <p:extLst>
      <p:ext uri="{BB962C8B-B14F-4D97-AF65-F5344CB8AC3E}">
        <p14:creationId xmlns:p14="http://schemas.microsoft.com/office/powerpoint/2010/main" val="296669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699AF6-0671-9946-9780-0E91869C6DC7}"/>
              </a:ext>
            </a:extLst>
          </p:cNvPr>
          <p:cNvSpPr>
            <a:spLocks noGrp="1"/>
          </p:cNvSpPr>
          <p:nvPr>
            <p:ph type="dt" sz="half" idx="10"/>
          </p:nvPr>
        </p:nvSpPr>
        <p:spPr/>
        <p:txBody>
          <a:bodyPr/>
          <a:lstStyle/>
          <a:p>
            <a:fld id="{7626D6D3-6DAE-403F-85AB-A35BA05568AB}" type="datetime4">
              <a:rPr lang="sv-SE" smtClean="0"/>
              <a:pPr/>
              <a:t>16 mars 2022</a:t>
            </a:fld>
            <a:endParaRPr lang="sv-SE"/>
          </a:p>
        </p:txBody>
      </p:sp>
      <p:sp>
        <p:nvSpPr>
          <p:cNvPr id="4" name="Slide Number Placeholder 3">
            <a:extLst>
              <a:ext uri="{FF2B5EF4-FFF2-40B4-BE49-F238E27FC236}">
                <a16:creationId xmlns:a16="http://schemas.microsoft.com/office/drawing/2014/main" id="{110C37CD-993C-BB4A-AB2B-46BA6CDACB36}"/>
              </a:ext>
            </a:extLst>
          </p:cNvPr>
          <p:cNvSpPr>
            <a:spLocks noGrp="1"/>
          </p:cNvSpPr>
          <p:nvPr>
            <p:ph type="sldNum" sz="quarter" idx="12"/>
          </p:nvPr>
        </p:nvSpPr>
        <p:spPr/>
        <p:txBody>
          <a:bodyPr/>
          <a:lstStyle/>
          <a:p>
            <a:fld id="{15859C56-CB7E-413F-8971-4226A1EF6823}" type="slidenum">
              <a:rPr lang="sv-SE" smtClean="0"/>
              <a:pPr/>
              <a:t>6</a:t>
            </a:fld>
            <a:endParaRPr lang="sv-SE"/>
          </a:p>
        </p:txBody>
      </p:sp>
      <p:sp>
        <p:nvSpPr>
          <p:cNvPr id="5" name="Title 4">
            <a:extLst>
              <a:ext uri="{FF2B5EF4-FFF2-40B4-BE49-F238E27FC236}">
                <a16:creationId xmlns:a16="http://schemas.microsoft.com/office/drawing/2014/main" id="{CC09AE0E-3D01-B94F-A5AA-927F2B222B6F}"/>
              </a:ext>
            </a:extLst>
          </p:cNvPr>
          <p:cNvSpPr>
            <a:spLocks noGrp="1"/>
          </p:cNvSpPr>
          <p:nvPr>
            <p:ph type="title"/>
          </p:nvPr>
        </p:nvSpPr>
        <p:spPr>
          <a:xfrm>
            <a:off x="1369422" y="157348"/>
            <a:ext cx="7772400" cy="857250"/>
          </a:xfrm>
        </p:spPr>
        <p:txBody>
          <a:bodyPr/>
          <a:lstStyle/>
          <a:p>
            <a:r>
              <a:rPr lang="en-US" dirty="0"/>
              <a:t>Analysis</a:t>
            </a:r>
          </a:p>
        </p:txBody>
      </p:sp>
      <p:graphicFrame>
        <p:nvGraphicFramePr>
          <p:cNvPr id="12" name="Diagram 11">
            <a:extLst>
              <a:ext uri="{FF2B5EF4-FFF2-40B4-BE49-F238E27FC236}">
                <a16:creationId xmlns:a16="http://schemas.microsoft.com/office/drawing/2014/main" id="{113C9283-43BF-514B-B092-A0F4911FA59A}"/>
              </a:ext>
            </a:extLst>
          </p:cNvPr>
          <p:cNvGraphicFramePr/>
          <p:nvPr>
            <p:extLst>
              <p:ext uri="{D42A27DB-BD31-4B8C-83A1-F6EECF244321}">
                <p14:modId xmlns:p14="http://schemas.microsoft.com/office/powerpoint/2010/main" val="366657593"/>
              </p:ext>
            </p:extLst>
          </p:nvPr>
        </p:nvGraphicFramePr>
        <p:xfrm>
          <a:off x="1672640" y="79375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ounded Rectangle 6">
            <a:extLst>
              <a:ext uri="{FF2B5EF4-FFF2-40B4-BE49-F238E27FC236}">
                <a16:creationId xmlns:a16="http://schemas.microsoft.com/office/drawing/2014/main" id="{CD327275-2938-4247-851D-275D3474897F}"/>
              </a:ext>
            </a:extLst>
          </p:cNvPr>
          <p:cNvSpPr/>
          <p:nvPr/>
        </p:nvSpPr>
        <p:spPr bwMode="auto">
          <a:xfrm>
            <a:off x="4841261" y="3937395"/>
            <a:ext cx="2908608" cy="716960"/>
          </a:xfrm>
          <a:prstGeom prst="roundRect">
            <a:avLst/>
          </a:prstGeom>
          <a:solidFill>
            <a:schemeClr val="accent5">
              <a:lumMod val="60000"/>
              <a:lumOff val="4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a:endParaRPr>
          </a:p>
        </p:txBody>
      </p:sp>
      <p:sp>
        <p:nvSpPr>
          <p:cNvPr id="8" name="Down Arrow 7">
            <a:extLst>
              <a:ext uri="{FF2B5EF4-FFF2-40B4-BE49-F238E27FC236}">
                <a16:creationId xmlns:a16="http://schemas.microsoft.com/office/drawing/2014/main" id="{8FE36662-6C4E-DA40-87CD-2E6A7B4922C9}"/>
              </a:ext>
            </a:extLst>
          </p:cNvPr>
          <p:cNvSpPr/>
          <p:nvPr/>
        </p:nvSpPr>
        <p:spPr bwMode="auto">
          <a:xfrm>
            <a:off x="6239557" y="3771429"/>
            <a:ext cx="149558" cy="144017"/>
          </a:xfrm>
          <a:prstGeom prst="downArrow">
            <a:avLst/>
          </a:prstGeom>
          <a:solidFill>
            <a:schemeClr val="accent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a:endParaRPr>
          </a:p>
        </p:txBody>
      </p:sp>
      <p:sp>
        <p:nvSpPr>
          <p:cNvPr id="9" name="TextBox 8">
            <a:extLst>
              <a:ext uri="{FF2B5EF4-FFF2-40B4-BE49-F238E27FC236}">
                <a16:creationId xmlns:a16="http://schemas.microsoft.com/office/drawing/2014/main" id="{22602984-FC6C-344F-93A8-9A6082B1ABEF}"/>
              </a:ext>
            </a:extLst>
          </p:cNvPr>
          <p:cNvSpPr txBox="1"/>
          <p:nvPr/>
        </p:nvSpPr>
        <p:spPr>
          <a:xfrm>
            <a:off x="5306224" y="4157375"/>
            <a:ext cx="2016224" cy="276999"/>
          </a:xfrm>
          <a:prstGeom prst="rect">
            <a:avLst/>
          </a:prstGeom>
          <a:noFill/>
        </p:spPr>
        <p:txBody>
          <a:bodyPr wrap="square" rtlCol="0">
            <a:spAutoFit/>
          </a:bodyPr>
          <a:lstStyle/>
          <a:p>
            <a:r>
              <a:rPr lang="en-US" sz="1200" dirty="0">
                <a:latin typeface="+mj-lt"/>
              </a:rPr>
              <a:t>Multivariable</a:t>
            </a:r>
            <a:r>
              <a:rPr lang="en-US" sz="1200" dirty="0"/>
              <a:t> </a:t>
            </a:r>
            <a:r>
              <a:rPr lang="en-US" sz="1200" dirty="0">
                <a:latin typeface="+mj-lt"/>
              </a:rPr>
              <a:t>Regression</a:t>
            </a:r>
          </a:p>
        </p:txBody>
      </p:sp>
    </p:spTree>
    <p:extLst>
      <p:ext uri="{BB962C8B-B14F-4D97-AF65-F5344CB8AC3E}">
        <p14:creationId xmlns:p14="http://schemas.microsoft.com/office/powerpoint/2010/main" val="3709183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7CE3FA-FC2E-FB42-9FCB-FCACFFF85217}"/>
              </a:ext>
            </a:extLst>
          </p:cNvPr>
          <p:cNvSpPr>
            <a:spLocks noGrp="1"/>
          </p:cNvSpPr>
          <p:nvPr>
            <p:ph type="dt" sz="half" idx="10"/>
          </p:nvPr>
        </p:nvSpPr>
        <p:spPr/>
        <p:txBody>
          <a:bodyPr/>
          <a:lstStyle/>
          <a:p>
            <a:fld id="{7626D6D3-6DAE-403F-85AB-A35BA05568AB}" type="datetime4">
              <a:rPr lang="sv-SE" smtClean="0"/>
              <a:pPr/>
              <a:t>16 mars 2022</a:t>
            </a:fld>
            <a:endParaRPr lang="sv-SE"/>
          </a:p>
        </p:txBody>
      </p:sp>
      <p:sp>
        <p:nvSpPr>
          <p:cNvPr id="4" name="Slide Number Placeholder 3">
            <a:extLst>
              <a:ext uri="{FF2B5EF4-FFF2-40B4-BE49-F238E27FC236}">
                <a16:creationId xmlns:a16="http://schemas.microsoft.com/office/drawing/2014/main" id="{7D043305-95C2-184D-ADF2-F5CB1456E675}"/>
              </a:ext>
            </a:extLst>
          </p:cNvPr>
          <p:cNvSpPr>
            <a:spLocks noGrp="1"/>
          </p:cNvSpPr>
          <p:nvPr>
            <p:ph type="sldNum" sz="quarter" idx="12"/>
          </p:nvPr>
        </p:nvSpPr>
        <p:spPr/>
        <p:txBody>
          <a:bodyPr/>
          <a:lstStyle/>
          <a:p>
            <a:fld id="{15859C56-CB7E-413F-8971-4226A1EF6823}" type="slidenum">
              <a:rPr lang="sv-SE" smtClean="0"/>
              <a:pPr/>
              <a:t>7</a:t>
            </a:fld>
            <a:endParaRPr lang="sv-SE"/>
          </a:p>
        </p:txBody>
      </p:sp>
      <p:pic>
        <p:nvPicPr>
          <p:cNvPr id="8" name="Content Placeholder 7" descr="Table&#10;&#10;Description automatically generated with medium confidence">
            <a:extLst>
              <a:ext uri="{FF2B5EF4-FFF2-40B4-BE49-F238E27FC236}">
                <a16:creationId xmlns:a16="http://schemas.microsoft.com/office/drawing/2014/main" id="{E2193954-5DE9-0449-A7F1-9CE1A274497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8704" y="915566"/>
            <a:ext cx="7626591" cy="2825750"/>
          </a:xfrm>
        </p:spPr>
      </p:pic>
    </p:spTree>
    <p:extLst>
      <p:ext uri="{BB962C8B-B14F-4D97-AF65-F5344CB8AC3E}">
        <p14:creationId xmlns:p14="http://schemas.microsoft.com/office/powerpoint/2010/main" val="152348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8A937F-F252-7F47-B00C-57EA13123EF2}"/>
              </a:ext>
            </a:extLst>
          </p:cNvPr>
          <p:cNvSpPr>
            <a:spLocks noGrp="1"/>
          </p:cNvSpPr>
          <p:nvPr>
            <p:ph type="dt" sz="half" idx="10"/>
          </p:nvPr>
        </p:nvSpPr>
        <p:spPr/>
        <p:txBody>
          <a:bodyPr/>
          <a:lstStyle/>
          <a:p>
            <a:fld id="{7626D6D3-6DAE-403F-85AB-A35BA05568AB}" type="datetime4">
              <a:rPr lang="sv-SE" smtClean="0"/>
              <a:pPr/>
              <a:t>16 mars 2022</a:t>
            </a:fld>
            <a:endParaRPr lang="sv-SE"/>
          </a:p>
        </p:txBody>
      </p:sp>
      <p:sp>
        <p:nvSpPr>
          <p:cNvPr id="4" name="Slide Number Placeholder 3">
            <a:extLst>
              <a:ext uri="{FF2B5EF4-FFF2-40B4-BE49-F238E27FC236}">
                <a16:creationId xmlns:a16="http://schemas.microsoft.com/office/drawing/2014/main" id="{EAD196D3-5C07-8948-AC62-11EB5D44A5E7}"/>
              </a:ext>
            </a:extLst>
          </p:cNvPr>
          <p:cNvSpPr>
            <a:spLocks noGrp="1"/>
          </p:cNvSpPr>
          <p:nvPr>
            <p:ph type="sldNum" sz="quarter" idx="12"/>
          </p:nvPr>
        </p:nvSpPr>
        <p:spPr/>
        <p:txBody>
          <a:bodyPr/>
          <a:lstStyle/>
          <a:p>
            <a:fld id="{15859C56-CB7E-413F-8971-4226A1EF6823}" type="slidenum">
              <a:rPr lang="sv-SE" smtClean="0"/>
              <a:pPr/>
              <a:t>8</a:t>
            </a:fld>
            <a:endParaRPr lang="sv-SE"/>
          </a:p>
        </p:txBody>
      </p:sp>
      <p:sp>
        <p:nvSpPr>
          <p:cNvPr id="5" name="Title 4">
            <a:extLst>
              <a:ext uri="{FF2B5EF4-FFF2-40B4-BE49-F238E27FC236}">
                <a16:creationId xmlns:a16="http://schemas.microsoft.com/office/drawing/2014/main" id="{40B25707-2E51-6644-952C-550086AEC7BF}"/>
              </a:ext>
            </a:extLst>
          </p:cNvPr>
          <p:cNvSpPr>
            <a:spLocks noGrp="1"/>
          </p:cNvSpPr>
          <p:nvPr>
            <p:ph type="title"/>
          </p:nvPr>
        </p:nvSpPr>
        <p:spPr>
          <a:xfrm>
            <a:off x="457200" y="114300"/>
            <a:ext cx="7772400" cy="857250"/>
          </a:xfrm>
        </p:spPr>
        <p:txBody>
          <a:bodyPr/>
          <a:lstStyle/>
          <a:p>
            <a:r>
              <a:rPr lang="en-US" dirty="0"/>
              <a:t>Preliminary Findings</a:t>
            </a:r>
          </a:p>
        </p:txBody>
      </p:sp>
      <p:pic>
        <p:nvPicPr>
          <p:cNvPr id="12" name="Picture 11" descr="Chart, bar chart&#10;&#10;Description automatically generated">
            <a:extLst>
              <a:ext uri="{FF2B5EF4-FFF2-40B4-BE49-F238E27FC236}">
                <a16:creationId xmlns:a16="http://schemas.microsoft.com/office/drawing/2014/main" id="{38B5573B-EE35-CC4A-B45A-62EB38066E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7076" y="553536"/>
            <a:ext cx="5832648" cy="4304214"/>
          </a:xfrm>
          <a:prstGeom prst="rect">
            <a:avLst/>
          </a:prstGeom>
        </p:spPr>
      </p:pic>
    </p:spTree>
    <p:extLst>
      <p:ext uri="{BB962C8B-B14F-4D97-AF65-F5344CB8AC3E}">
        <p14:creationId xmlns:p14="http://schemas.microsoft.com/office/powerpoint/2010/main" val="1455623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A67E1C-0BCA-8442-9C5F-9E1203E21C7A}"/>
              </a:ext>
            </a:extLst>
          </p:cNvPr>
          <p:cNvSpPr>
            <a:spLocks noGrp="1"/>
          </p:cNvSpPr>
          <p:nvPr>
            <p:ph type="dt" sz="half" idx="10"/>
          </p:nvPr>
        </p:nvSpPr>
        <p:spPr/>
        <p:txBody>
          <a:bodyPr/>
          <a:lstStyle/>
          <a:p>
            <a:fld id="{7626D6D3-6DAE-403F-85AB-A35BA05568AB}" type="datetime4">
              <a:rPr lang="sv-SE" smtClean="0"/>
              <a:pPr/>
              <a:t>16 mars 2022</a:t>
            </a:fld>
            <a:endParaRPr lang="sv-SE"/>
          </a:p>
        </p:txBody>
      </p:sp>
      <p:sp>
        <p:nvSpPr>
          <p:cNvPr id="4" name="Slide Number Placeholder 3">
            <a:extLst>
              <a:ext uri="{FF2B5EF4-FFF2-40B4-BE49-F238E27FC236}">
                <a16:creationId xmlns:a16="http://schemas.microsoft.com/office/drawing/2014/main" id="{0655E9E7-AAB7-E543-AF7C-78A3C1CEA633}"/>
              </a:ext>
            </a:extLst>
          </p:cNvPr>
          <p:cNvSpPr>
            <a:spLocks noGrp="1"/>
          </p:cNvSpPr>
          <p:nvPr>
            <p:ph type="sldNum" sz="quarter" idx="12"/>
          </p:nvPr>
        </p:nvSpPr>
        <p:spPr/>
        <p:txBody>
          <a:bodyPr/>
          <a:lstStyle/>
          <a:p>
            <a:fld id="{15859C56-CB7E-413F-8971-4226A1EF6823}" type="slidenum">
              <a:rPr lang="sv-SE" smtClean="0"/>
              <a:pPr/>
              <a:t>9</a:t>
            </a:fld>
            <a:endParaRPr lang="sv-SE"/>
          </a:p>
        </p:txBody>
      </p:sp>
      <p:sp>
        <p:nvSpPr>
          <p:cNvPr id="5" name="Title 4">
            <a:extLst>
              <a:ext uri="{FF2B5EF4-FFF2-40B4-BE49-F238E27FC236}">
                <a16:creationId xmlns:a16="http://schemas.microsoft.com/office/drawing/2014/main" id="{1435B1B0-C700-F448-BB69-C3A0D24A9820}"/>
              </a:ext>
            </a:extLst>
          </p:cNvPr>
          <p:cNvSpPr>
            <a:spLocks noGrp="1"/>
          </p:cNvSpPr>
          <p:nvPr>
            <p:ph type="title"/>
          </p:nvPr>
        </p:nvSpPr>
        <p:spPr>
          <a:xfrm>
            <a:off x="179512" y="90203"/>
            <a:ext cx="7772400" cy="857250"/>
          </a:xfrm>
        </p:spPr>
        <p:txBody>
          <a:bodyPr/>
          <a:lstStyle/>
          <a:p>
            <a:r>
              <a:rPr lang="en-US" dirty="0"/>
              <a:t>Sources</a:t>
            </a:r>
          </a:p>
        </p:txBody>
      </p:sp>
      <p:sp>
        <p:nvSpPr>
          <p:cNvPr id="6" name="Content Placeholder 5">
            <a:extLst>
              <a:ext uri="{FF2B5EF4-FFF2-40B4-BE49-F238E27FC236}">
                <a16:creationId xmlns:a16="http://schemas.microsoft.com/office/drawing/2014/main" id="{9A58E466-4DB3-3D47-8813-E1E9B292B536}"/>
              </a:ext>
            </a:extLst>
          </p:cNvPr>
          <p:cNvSpPr>
            <a:spLocks noGrp="1"/>
          </p:cNvSpPr>
          <p:nvPr>
            <p:ph idx="1"/>
          </p:nvPr>
        </p:nvSpPr>
        <p:spPr>
          <a:xfrm>
            <a:off x="179512" y="627534"/>
            <a:ext cx="8784976" cy="2825104"/>
          </a:xfrm>
        </p:spPr>
        <p:txBody>
          <a:bodyPr/>
          <a:lstStyle/>
          <a:p>
            <a:r>
              <a:rPr lang="en-US" sz="800" dirty="0"/>
              <a:t>1.     Cholera in Africa [Internet]. Centers for Disease Control and Prevention. Centers for Disease Control and Prevention; 2020 [cited 2021 Dec 27]. Available from: </a:t>
            </a:r>
            <a:r>
              <a:rPr lang="en-US" sz="800" u="sng" dirty="0">
                <a:hlinkClick r:id="rId2"/>
              </a:rPr>
              <a:t>https://www.cdc.gov/cholera/africa/index.html</a:t>
            </a:r>
            <a:endParaRPr lang="en-US" sz="800" dirty="0"/>
          </a:p>
          <a:p>
            <a:r>
              <a:rPr lang="en-US" sz="800" dirty="0"/>
              <a:t>2.     Cholera [Internet]. World Health Organization. World Health Organization; 2021 [cited 2021 Dec 9]. Available from: </a:t>
            </a:r>
            <a:r>
              <a:rPr lang="en-US" sz="800" u="sng" dirty="0">
                <a:hlinkClick r:id="rId3"/>
              </a:rPr>
              <a:t>https://www.who.int/news-room/fact-sheets/detail/cholera</a:t>
            </a:r>
            <a:r>
              <a:rPr lang="en-US" sz="800" dirty="0"/>
              <a:t>  </a:t>
            </a:r>
          </a:p>
          <a:p>
            <a:r>
              <a:rPr lang="en-US" sz="800" dirty="0"/>
              <a:t>3.     Nigeria: Tackling the worst cholera outbreak in a decade [Internet]. Doctors Without Borders - USA. </a:t>
            </a:r>
            <a:r>
              <a:rPr lang="en-US" sz="800" dirty="0" err="1"/>
              <a:t>Medecins</a:t>
            </a:r>
            <a:r>
              <a:rPr lang="en-US" sz="800" dirty="0"/>
              <a:t> Sans </a:t>
            </a:r>
            <a:r>
              <a:rPr lang="en-US" sz="800" dirty="0" err="1"/>
              <a:t>Frontieres</a:t>
            </a:r>
            <a:r>
              <a:rPr lang="en-US" sz="800" dirty="0"/>
              <a:t>; 2021 [cited 2021Dec28]. Available from: </a:t>
            </a:r>
            <a:r>
              <a:rPr lang="en-US" sz="800" u="sng" dirty="0">
                <a:hlinkClick r:id="rId4"/>
              </a:rPr>
              <a:t>https://www.doctorswithoutborders.org/what-we-do/news-stories/story/nigeria-tackling-worst-cholera-outbreak-decade</a:t>
            </a:r>
            <a:endParaRPr lang="en-US" sz="800" dirty="0"/>
          </a:p>
          <a:p>
            <a:r>
              <a:rPr lang="en-US" sz="800" dirty="0"/>
              <a:t>4.     Cholera [Internet]. Cholera Fact Sheet. New York State Department of Health; 2017 [cited 2021 Dec 10]. Available from: </a:t>
            </a:r>
            <a:r>
              <a:rPr lang="en-US" sz="800" u="sng" dirty="0">
                <a:hlinkClick r:id="rId5"/>
              </a:rPr>
              <a:t>https://www.health.ny.gov/diseases/communicable/cholera/fact_sheet.htm</a:t>
            </a:r>
            <a:r>
              <a:rPr lang="en-US" sz="800" dirty="0"/>
              <a:t>  </a:t>
            </a:r>
          </a:p>
          <a:p>
            <a:r>
              <a:rPr lang="en-US" sz="800" dirty="0"/>
              <a:t>5.     Drop in cholera cases worldwide, as key endemic countries report gains in cholera control [Internet]. World Health Organization. World Health Organization; 2019 [cited 2021 Dec 10]. Available from: </a:t>
            </a:r>
            <a:r>
              <a:rPr lang="en-US" sz="800" u="sng" dirty="0">
                <a:hlinkClick r:id="rId6"/>
              </a:rPr>
              <a:t>https://www.who.int/news/item/19-12-2019-drop-in-cholera-cases-worldwide-as-key-endemic-countries-report-gains-in-cholera-control</a:t>
            </a:r>
            <a:r>
              <a:rPr lang="en-US" sz="800" dirty="0"/>
              <a:t>  </a:t>
            </a:r>
          </a:p>
          <a:p>
            <a:r>
              <a:rPr lang="en-US" sz="800" dirty="0"/>
              <a:t>6.     Cholera worldwide overview [Internet]. Surveillance and disease data. European Centre for Disease Prevention and Control; 2021 [cited 2021 Dec 10]. Available from: https://</a:t>
            </a:r>
            <a:r>
              <a:rPr lang="en-US" sz="800" dirty="0" err="1"/>
              <a:t>www.ecdc.europa.eu</a:t>
            </a:r>
            <a:r>
              <a:rPr lang="en-US" sz="800" dirty="0"/>
              <a:t>/</a:t>
            </a:r>
            <a:r>
              <a:rPr lang="en-US" sz="800" dirty="0" err="1"/>
              <a:t>en</a:t>
            </a:r>
            <a:r>
              <a:rPr lang="en-US" sz="800" dirty="0"/>
              <a:t>/all-topics-z/cholera/surveillance-and-disease-data/cholera-monthly </a:t>
            </a:r>
          </a:p>
          <a:p>
            <a:r>
              <a:rPr lang="en-US" sz="800" dirty="0"/>
              <a:t>7.     </a:t>
            </a:r>
            <a:r>
              <a:rPr lang="en-US" sz="800" dirty="0" err="1"/>
              <a:t>Huhn</a:t>
            </a:r>
            <a:r>
              <a:rPr lang="en-US" sz="800" dirty="0"/>
              <a:t> N. Cholera outbreak in Nigeria [Internet]. Outbreak Observatory. Outbreak Observatory; 2021 [cited 2021 Dec 10]. Available from: </a:t>
            </a:r>
            <a:r>
              <a:rPr lang="en-US" sz="800" u="sng" dirty="0">
                <a:hlinkClick r:id="rId7"/>
              </a:rPr>
              <a:t>https://www.outbreakobservatory.org/outbreakthursday-1/7/29/2021/cholera-outbreak-in-nigeria</a:t>
            </a:r>
            <a:r>
              <a:rPr lang="en-US" sz="800" dirty="0"/>
              <a:t>  </a:t>
            </a:r>
          </a:p>
          <a:p>
            <a:r>
              <a:rPr lang="en-US" sz="800" dirty="0"/>
              <a:t>8.     </a:t>
            </a:r>
            <a:r>
              <a:rPr lang="en-US" sz="800" dirty="0" err="1"/>
              <a:t>Ayenigbara</a:t>
            </a:r>
            <a:r>
              <a:rPr lang="en-US" sz="800" dirty="0"/>
              <a:t> IO, </a:t>
            </a:r>
            <a:r>
              <a:rPr lang="en-US" sz="800" dirty="0" err="1"/>
              <a:t>Ayenigbara</a:t>
            </a:r>
            <a:r>
              <a:rPr lang="en-US" sz="800" dirty="0"/>
              <a:t> GO, Adeleke RO. Contemporary Nigerian public health problem: prevention and surveillance are key to combating cholera. GMS </a:t>
            </a:r>
            <a:r>
              <a:rPr lang="en-US" sz="800" dirty="0" err="1"/>
              <a:t>Hyg</a:t>
            </a:r>
            <a:r>
              <a:rPr lang="en-US" sz="800" dirty="0"/>
              <a:t> Infect Control [Internet]. 2019 Oct;14(Doc16). Available from: </a:t>
            </a:r>
            <a:r>
              <a:rPr lang="en-US" sz="800" u="sng" dirty="0">
                <a:hlinkClick r:id="rId8"/>
              </a:rPr>
              <a:t>https://www.ncbi.nlm.nih.gov/pmc/articles/PMC6838734/#R9</a:t>
            </a:r>
            <a:endParaRPr lang="en-US" sz="800" dirty="0"/>
          </a:p>
          <a:p>
            <a:r>
              <a:rPr lang="en-US" sz="800" dirty="0"/>
              <a:t>9.     WHO supports Bauchi State to vaccinate over 700,000 persons with oral cholera vaccines during reactive campaign - </a:t>
            </a:r>
            <a:r>
              <a:rPr lang="en-US" sz="800" dirty="0" err="1"/>
              <a:t>nigeria</a:t>
            </a:r>
            <a:r>
              <a:rPr lang="en-US" sz="800" dirty="0"/>
              <a:t> [Internet]. </a:t>
            </a:r>
            <a:r>
              <a:rPr lang="en-US" sz="800" dirty="0" err="1"/>
              <a:t>ReliefWeb</a:t>
            </a:r>
            <a:r>
              <a:rPr lang="en-US" sz="800" dirty="0"/>
              <a:t>. OCHA; 2021 [cited 2021Dec28]. Available from: https://</a:t>
            </a:r>
            <a:r>
              <a:rPr lang="en-US" sz="800" dirty="0" err="1"/>
              <a:t>reliefweb.int</a:t>
            </a:r>
            <a:r>
              <a:rPr lang="en-US" sz="800" dirty="0"/>
              <a:t>/report/</a:t>
            </a:r>
            <a:r>
              <a:rPr lang="en-US" sz="800" dirty="0" err="1"/>
              <a:t>nigeria</a:t>
            </a:r>
            <a:r>
              <a:rPr lang="en-US" sz="800" dirty="0"/>
              <a:t>/who-supports-bauchi-state-vaccinate-over-700000-persons-oral-cholera-vaccines-during </a:t>
            </a:r>
          </a:p>
          <a:p>
            <a:r>
              <a:rPr lang="en-US" sz="800" dirty="0"/>
              <a:t>10.  Cholera vaccine information statement [Internet]. Centers for Disease Control and Prevention. Centers for Disease Control and Prevention; 2019 [cited 2021 Dec 10]. Available from: </a:t>
            </a:r>
            <a:r>
              <a:rPr lang="en-US" sz="800" u="sng" dirty="0">
                <a:hlinkClick r:id="rId9"/>
              </a:rPr>
              <a:t>https://www.cdc.gov/vaccines/hcp/vis/vis-statements/cholera.html</a:t>
            </a:r>
            <a:r>
              <a:rPr lang="en-US" sz="800" dirty="0"/>
              <a:t>  </a:t>
            </a:r>
          </a:p>
          <a:p>
            <a:r>
              <a:rPr lang="en-US" sz="800" dirty="0"/>
              <a:t>11.  Core questions and indicators for monitoring WASH in health care facilities in the Sustainable Development Goals. Geneva; 2018 [cited 2021 Dec 10]. Available from: </a:t>
            </a:r>
            <a:r>
              <a:rPr lang="en-US" sz="800" u="sng" dirty="0">
                <a:hlinkClick r:id="rId10"/>
              </a:rPr>
              <a:t>https://www.who.int/publications/i/item/9789241514545</a:t>
            </a:r>
            <a:r>
              <a:rPr lang="en-US" sz="800" dirty="0"/>
              <a:t>  </a:t>
            </a:r>
          </a:p>
          <a:p>
            <a:r>
              <a:rPr lang="en-US" sz="800" dirty="0"/>
              <a:t>12. </a:t>
            </a:r>
            <a:r>
              <a:rPr lang="en-US" sz="800" dirty="0" err="1"/>
              <a:t>Elimian</a:t>
            </a:r>
            <a:r>
              <a:rPr lang="en-US" sz="800" dirty="0"/>
              <a:t> K, King C, Diaconu K </a:t>
            </a:r>
            <a:r>
              <a:rPr lang="en-US" sz="800" i="1" dirty="0"/>
              <a:t>et al.</a:t>
            </a:r>
            <a:r>
              <a:rPr lang="en-US" sz="800" dirty="0"/>
              <a:t> Understanding the factors enabling and blocking sustained implementation of cholera interventions in a fragile region of Nigeria: a multi-phase group model building study protocol [version 1; peer review: 2 approved with reservations]. F1000Research 2021; 10:85. Available from: </a:t>
            </a:r>
            <a:r>
              <a:rPr lang="en-US" sz="800" u="sng" dirty="0">
                <a:hlinkClick r:id="rId11"/>
              </a:rPr>
              <a:t>https://doi.org/10.12688/f1000research.50831.1</a:t>
            </a:r>
            <a:endParaRPr lang="en-US" sz="800" dirty="0"/>
          </a:p>
          <a:p>
            <a:r>
              <a:rPr lang="en-US" sz="800" dirty="0"/>
              <a:t>13.  Africa [Internet]. Population Statistics, Maps, Charts, Weather and Web Information. City Population; [cited 2021Dec28]. Available from: </a:t>
            </a:r>
            <a:r>
              <a:rPr lang="en-US" sz="800" u="sng" dirty="0">
                <a:hlinkClick r:id="rId12"/>
              </a:rPr>
              <a:t>https://citypopulation.de/Nigeria-Cities.html</a:t>
            </a:r>
            <a:endParaRPr lang="en-US" sz="800" dirty="0"/>
          </a:p>
          <a:p>
            <a:r>
              <a:rPr lang="en-US" sz="800" dirty="0"/>
              <a:t>14.  2019 Poverty and Inequality in Nigeria: Executive Summary [Internet]. 2020May [cited 2021Dec27]; Available from: </a:t>
            </a:r>
            <a:r>
              <a:rPr lang="en-US" sz="800" u="sng" dirty="0">
                <a:hlinkClick r:id="rId13"/>
              </a:rPr>
              <a:t>https://nigerianstat.gov.ng/elibrary/read/1092</a:t>
            </a:r>
            <a:endParaRPr lang="en-US" sz="800" dirty="0"/>
          </a:p>
          <a:p>
            <a:r>
              <a:rPr lang="en-US" sz="800" dirty="0"/>
              <a:t>15.  </a:t>
            </a:r>
            <a:r>
              <a:rPr lang="en-US" sz="800" dirty="0" err="1"/>
              <a:t>Makinde</a:t>
            </a:r>
            <a:r>
              <a:rPr lang="en-US" sz="800" dirty="0"/>
              <a:t> OA, </a:t>
            </a:r>
            <a:r>
              <a:rPr lang="en-US" sz="800" dirty="0" err="1"/>
              <a:t>Sule</a:t>
            </a:r>
            <a:r>
              <a:rPr lang="en-US" sz="800" dirty="0"/>
              <a:t> A, </a:t>
            </a:r>
            <a:r>
              <a:rPr lang="en-US" sz="800" dirty="0" err="1"/>
              <a:t>Ayankogbe</a:t>
            </a:r>
            <a:r>
              <a:rPr lang="en-US" sz="800" dirty="0"/>
              <a:t> O, Boone D. Distribution of health facilities in Nigeria: Implications and options for Universal Health Coverage. The International Journal of Health Planning and Management [Internet]. 2018;33(4). Available from: </a:t>
            </a:r>
            <a:r>
              <a:rPr lang="en-US" sz="800" u="sng" dirty="0">
                <a:hlinkClick r:id="rId14"/>
              </a:rPr>
              <a:t>https://onlinelibrary.wiley.com/doi/epdf/10.1002/hpm.2603?saml_referrer</a:t>
            </a:r>
            <a:endParaRPr lang="en-US" sz="800" dirty="0"/>
          </a:p>
        </p:txBody>
      </p:sp>
    </p:spTree>
    <p:extLst>
      <p:ext uri="{BB962C8B-B14F-4D97-AF65-F5344CB8AC3E}">
        <p14:creationId xmlns:p14="http://schemas.microsoft.com/office/powerpoint/2010/main" val="1582453869"/>
      </p:ext>
    </p:extLst>
  </p:cSld>
  <p:clrMapOvr>
    <a:masterClrMapping/>
  </p:clrMapOvr>
</p:sld>
</file>

<file path=ppt/theme/theme1.xml><?xml version="1.0" encoding="utf-8"?>
<a:theme xmlns:a="http://schemas.openxmlformats.org/drawingml/2006/main" name="16_9_powerpointmall_ki_plommon_SVE">
  <a:themeElements>
    <a:clrScheme name="">
      <a:dk1>
        <a:srgbClr val="000000"/>
      </a:dk1>
      <a:lt1>
        <a:srgbClr val="FFFFFF"/>
      </a:lt1>
      <a:dk2>
        <a:srgbClr val="000000"/>
      </a:dk2>
      <a:lt2>
        <a:srgbClr val="808080"/>
      </a:lt2>
      <a:accent1>
        <a:srgbClr val="870052"/>
      </a:accent1>
      <a:accent2>
        <a:srgbClr val="9FE6E9"/>
      </a:accent2>
      <a:accent3>
        <a:srgbClr val="FFFFFF"/>
      </a:accent3>
      <a:accent4>
        <a:srgbClr val="000000"/>
      </a:accent4>
      <a:accent5>
        <a:srgbClr val="C3AAB3"/>
      </a:accent5>
      <a:accent6>
        <a:srgbClr val="90D0D3"/>
      </a:accent6>
      <a:hlink>
        <a:srgbClr val="D40963"/>
      </a:hlink>
      <a:folHlink>
        <a:srgbClr val="CBCBCB"/>
      </a:folHlink>
    </a:clrScheme>
    <a:fontScheme name="Office-tem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Times"/>
          </a:defRPr>
        </a:defPPr>
      </a:lstStyle>
    </a:lnDef>
  </a:objectDefaults>
  <a:extraClrSchemeLst>
    <a:extraClrScheme>
      <a:clrScheme name="Office-tema 1">
        <a:dk1>
          <a:srgbClr val="000000"/>
        </a:dk1>
        <a:lt1>
          <a:srgbClr val="FFFFFF"/>
        </a:lt1>
        <a:dk2>
          <a:srgbClr val="000000"/>
        </a:dk2>
        <a:lt2>
          <a:srgbClr val="808080"/>
        </a:lt2>
        <a:accent1>
          <a:srgbClr val="761B54"/>
        </a:accent1>
        <a:accent2>
          <a:srgbClr val="97D8DA"/>
        </a:accent2>
        <a:accent3>
          <a:srgbClr val="FFFFFF"/>
        </a:accent3>
        <a:accent4>
          <a:srgbClr val="000000"/>
        </a:accent4>
        <a:accent5>
          <a:srgbClr val="BDABB3"/>
        </a:accent5>
        <a:accent6>
          <a:srgbClr val="88C4C5"/>
        </a:accent6>
        <a:hlink>
          <a:srgbClr val="CF0063"/>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ki_plommon_sve" id="{9FD93B48-9AAC-4C23-AAAE-8171A9727C1C}" vid="{19074B90-2FF6-4ED7-98FE-6AFA946D1D11}"/>
    </a:ext>
  </a:ext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A965CD44FCB12C489946B74A08A629F3" ma:contentTypeVersion="12" ma:contentTypeDescription="Skapa ett nytt dokument." ma:contentTypeScope="" ma:versionID="4e58da77145f6ae925dfc18bbdc94d58">
  <xsd:schema xmlns:xsd="http://www.w3.org/2001/XMLSchema" xmlns:xs="http://www.w3.org/2001/XMLSchema" xmlns:p="http://schemas.microsoft.com/office/2006/metadata/properties" xmlns:ns2="47d2337f-1451-47ad-9ca9-aee32be5c377" xmlns:ns3="91f6c603-5c8b-47ec-8125-02a136a290a3" targetNamespace="http://schemas.microsoft.com/office/2006/metadata/properties" ma:root="true" ma:fieldsID="348c5f41fd507d7774f318dba4443df1" ns2:_="" ns3:_="">
    <xsd:import namespace="47d2337f-1451-47ad-9ca9-aee32be5c377"/>
    <xsd:import namespace="91f6c603-5c8b-47ec-8125-02a136a290a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7d2337f-1451-47ad-9ca9-aee32be5c3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1f6c603-5c8b-47ec-8125-02a136a290a3" elementFormDefault="qualified">
    <xsd:import namespace="http://schemas.microsoft.com/office/2006/documentManagement/types"/>
    <xsd:import namespace="http://schemas.microsoft.com/office/infopath/2007/PartnerControls"/>
    <xsd:element name="SharedWithUsers" ma:index="10"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E40D77A-B0DA-4C17-9599-EFEAF4640A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7d2337f-1451-47ad-9ca9-aee32be5c377"/>
    <ds:schemaRef ds:uri="91f6c603-5c8b-47ec-8125-02a136a290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77EC7D0-0F6D-4FD8-8468-882FE3F49943}">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A52D5A84-11C7-4293-B75B-4C4CF4685CF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635</TotalTime>
  <Words>1272</Words>
  <Application>Microsoft Macintosh PowerPoint</Application>
  <PresentationFormat>On-screen Show (16:9)</PresentationFormat>
  <Paragraphs>97</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Cambria</vt:lpstr>
      <vt:lpstr>Times</vt:lpstr>
      <vt:lpstr>Wingdings</vt:lpstr>
      <vt:lpstr>16_9_powerpointmall_ki_plommon_SVE</vt:lpstr>
      <vt:lpstr>Assessment of Water, Sanitation and Hygiene (WASH) in Healthcare Facilities in the Bauchi and Adamawa States of Nigeria</vt:lpstr>
      <vt:lpstr>Background</vt:lpstr>
      <vt:lpstr>Objectives</vt:lpstr>
      <vt:lpstr>Methods</vt:lpstr>
      <vt:lpstr>Variables</vt:lpstr>
      <vt:lpstr>Analysis</vt:lpstr>
      <vt:lpstr>PowerPoint Presentation</vt:lpstr>
      <vt:lpstr>Preliminary Findings</vt:lpstr>
      <vt:lpstr>Sources</vt:lpstr>
    </vt:vector>
  </TitlesOfParts>
  <Company>Karolinska Institutet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Sofia Lindberg</dc:creator>
  <cp:lastModifiedBy>Katya Crawford</cp:lastModifiedBy>
  <cp:revision>27</cp:revision>
  <cp:lastPrinted>2005-09-23T14:22:03Z</cp:lastPrinted>
  <dcterms:created xsi:type="dcterms:W3CDTF">2018-02-12T08:19:50Z</dcterms:created>
  <dcterms:modified xsi:type="dcterms:W3CDTF">2022-03-16T12:41:46Z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0x010100A965CD44FCB12C489946B74A08A629F3</vt:lpwstr>
  </property>
</Properties>
</file>